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8" r:id="rId11"/>
    <p:sldId id="275" r:id="rId12"/>
    <p:sldId id="267" r:id="rId13"/>
    <p:sldId id="269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74" r:id="rId23"/>
    <p:sldId id="281" r:id="rId24"/>
    <p:sldId id="295" r:id="rId25"/>
    <p:sldId id="296" r:id="rId26"/>
    <p:sldId id="282" r:id="rId27"/>
    <p:sldId id="294" r:id="rId28"/>
    <p:sldId id="283" r:id="rId29"/>
    <p:sldId id="285" r:id="rId30"/>
    <p:sldId id="291" r:id="rId31"/>
    <p:sldId id="292" r:id="rId32"/>
    <p:sldId id="293" r:id="rId33"/>
    <p:sldId id="300" r:id="rId34"/>
    <p:sldId id="286" r:id="rId35"/>
    <p:sldId id="287" r:id="rId36"/>
    <p:sldId id="297" r:id="rId37"/>
    <p:sldId id="301" r:id="rId38"/>
    <p:sldId id="289" r:id="rId39"/>
    <p:sldId id="299" r:id="rId40"/>
    <p:sldId id="263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>
        <p:scale>
          <a:sx n="75" d="100"/>
          <a:sy n="75" d="100"/>
        </p:scale>
        <p:origin x="-124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05714-B191-4552-B15F-1CB3FB937D2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006CC7-0652-44FC-A83E-74FDC96EBE33}">
      <dgm:prSet phldrT="[Texto]"/>
      <dgm:spPr/>
      <dgm:t>
        <a:bodyPr/>
        <a:lstStyle/>
        <a:p>
          <a:r>
            <a:rPr lang="pt-BR" dirty="0" smtClean="0"/>
            <a:t>ECONOMIA NA EUROPA</a:t>
          </a:r>
          <a:endParaRPr lang="pt-BR" dirty="0"/>
        </a:p>
      </dgm:t>
    </dgm:pt>
    <dgm:pt modelId="{21D391A6-0C98-4EDB-8370-09E7F994B795}" type="parTrans" cxnId="{3B636F1C-874D-4B26-A57B-EF45A5B87442}">
      <dgm:prSet/>
      <dgm:spPr/>
      <dgm:t>
        <a:bodyPr/>
        <a:lstStyle/>
        <a:p>
          <a:endParaRPr lang="pt-BR"/>
        </a:p>
      </dgm:t>
    </dgm:pt>
    <dgm:pt modelId="{B91D6972-B299-4AB6-9C8D-FFEAE03D8475}" type="sibTrans" cxnId="{3B636F1C-874D-4B26-A57B-EF45A5B87442}">
      <dgm:prSet/>
      <dgm:spPr/>
      <dgm:t>
        <a:bodyPr/>
        <a:lstStyle/>
        <a:p>
          <a:endParaRPr lang="pt-BR"/>
        </a:p>
      </dgm:t>
    </dgm:pt>
    <dgm:pt modelId="{9FAD2E01-90FF-4445-A8D0-84A02BCF7212}">
      <dgm:prSet phldrT="[Texto]"/>
      <dgm:spPr/>
      <dgm:t>
        <a:bodyPr/>
        <a:lstStyle/>
        <a:p>
          <a:r>
            <a:rPr lang="pt-BR" dirty="0" smtClean="0"/>
            <a:t>ECONOMIA USA</a:t>
          </a:r>
          <a:endParaRPr lang="pt-BR" dirty="0"/>
        </a:p>
      </dgm:t>
    </dgm:pt>
    <dgm:pt modelId="{672312D5-40C7-4FC5-9B62-7A97C13C5693}" type="parTrans" cxnId="{82242082-C81E-4EB9-89A9-61F29F1E34D9}">
      <dgm:prSet/>
      <dgm:spPr/>
      <dgm:t>
        <a:bodyPr/>
        <a:lstStyle/>
        <a:p>
          <a:endParaRPr lang="pt-BR"/>
        </a:p>
      </dgm:t>
    </dgm:pt>
    <dgm:pt modelId="{DD95B2A6-AEE3-4AB5-992E-2B61E4275E8B}" type="sibTrans" cxnId="{82242082-C81E-4EB9-89A9-61F29F1E34D9}">
      <dgm:prSet/>
      <dgm:spPr/>
      <dgm:t>
        <a:bodyPr/>
        <a:lstStyle/>
        <a:p>
          <a:endParaRPr lang="pt-BR"/>
        </a:p>
      </dgm:t>
    </dgm:pt>
    <dgm:pt modelId="{2B740880-7771-42FB-A7B9-FAD02C81FA61}" type="pres">
      <dgm:prSet presAssocID="{67D05714-B191-4552-B15F-1CB3FB937D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F8DCD8-24D1-41BA-881D-51E3ED9E69C8}" type="pres">
      <dgm:prSet presAssocID="{67D05714-B191-4552-B15F-1CB3FB937D2A}" presName="divider" presStyleLbl="fgShp" presStyleIdx="0" presStyleCnt="1"/>
      <dgm:spPr/>
    </dgm:pt>
    <dgm:pt modelId="{94773B99-B72E-426C-B6B2-33E636FB289C}" type="pres">
      <dgm:prSet presAssocID="{B4006CC7-0652-44FC-A83E-74FDC96EBE33}" presName="downArrow" presStyleLbl="node1" presStyleIdx="0" presStyleCnt="2"/>
      <dgm:spPr/>
    </dgm:pt>
    <dgm:pt modelId="{45A5B95B-1830-4F21-A8D2-F0A352848A10}" type="pres">
      <dgm:prSet presAssocID="{B4006CC7-0652-44FC-A83E-74FDC96EBE3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BAD81A-39F5-42E4-9EBA-BA95DBD9DFCB}" type="pres">
      <dgm:prSet presAssocID="{9FAD2E01-90FF-4445-A8D0-84A02BCF7212}" presName="upArrow" presStyleLbl="node1" presStyleIdx="1" presStyleCnt="2"/>
      <dgm:spPr/>
    </dgm:pt>
    <dgm:pt modelId="{0D9692D8-14D6-45FE-AA13-CB9FB4463D97}" type="pres">
      <dgm:prSet presAssocID="{9FAD2E01-90FF-4445-A8D0-84A02BCF721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525907-CDFF-4DFA-83E9-9B9F869B9399}" type="presOf" srcId="{9FAD2E01-90FF-4445-A8D0-84A02BCF7212}" destId="{0D9692D8-14D6-45FE-AA13-CB9FB4463D97}" srcOrd="0" destOrd="0" presId="urn:microsoft.com/office/officeart/2005/8/layout/arrow3"/>
    <dgm:cxn modelId="{8996805F-B9E1-4590-BC4A-56E936DEC2BD}" type="presOf" srcId="{67D05714-B191-4552-B15F-1CB3FB937D2A}" destId="{2B740880-7771-42FB-A7B9-FAD02C81FA61}" srcOrd="0" destOrd="0" presId="urn:microsoft.com/office/officeart/2005/8/layout/arrow3"/>
    <dgm:cxn modelId="{C7F82F3D-D7EC-4D58-A3CC-3484E697205B}" type="presOf" srcId="{B4006CC7-0652-44FC-A83E-74FDC96EBE33}" destId="{45A5B95B-1830-4F21-A8D2-F0A352848A10}" srcOrd="0" destOrd="0" presId="urn:microsoft.com/office/officeart/2005/8/layout/arrow3"/>
    <dgm:cxn modelId="{82242082-C81E-4EB9-89A9-61F29F1E34D9}" srcId="{67D05714-B191-4552-B15F-1CB3FB937D2A}" destId="{9FAD2E01-90FF-4445-A8D0-84A02BCF7212}" srcOrd="1" destOrd="0" parTransId="{672312D5-40C7-4FC5-9B62-7A97C13C5693}" sibTransId="{DD95B2A6-AEE3-4AB5-992E-2B61E4275E8B}"/>
    <dgm:cxn modelId="{3B636F1C-874D-4B26-A57B-EF45A5B87442}" srcId="{67D05714-B191-4552-B15F-1CB3FB937D2A}" destId="{B4006CC7-0652-44FC-A83E-74FDC96EBE33}" srcOrd="0" destOrd="0" parTransId="{21D391A6-0C98-4EDB-8370-09E7F994B795}" sibTransId="{B91D6972-B299-4AB6-9C8D-FFEAE03D8475}"/>
    <dgm:cxn modelId="{F19D9D06-114B-4C52-ACF2-AFC78C0F5AE4}" type="presParOf" srcId="{2B740880-7771-42FB-A7B9-FAD02C81FA61}" destId="{2DF8DCD8-24D1-41BA-881D-51E3ED9E69C8}" srcOrd="0" destOrd="0" presId="urn:microsoft.com/office/officeart/2005/8/layout/arrow3"/>
    <dgm:cxn modelId="{8B82AB11-06EB-445C-9184-91EF4F03206B}" type="presParOf" srcId="{2B740880-7771-42FB-A7B9-FAD02C81FA61}" destId="{94773B99-B72E-426C-B6B2-33E636FB289C}" srcOrd="1" destOrd="0" presId="urn:microsoft.com/office/officeart/2005/8/layout/arrow3"/>
    <dgm:cxn modelId="{664E30BD-0AD7-423C-A675-C3035861F847}" type="presParOf" srcId="{2B740880-7771-42FB-A7B9-FAD02C81FA61}" destId="{45A5B95B-1830-4F21-A8D2-F0A352848A10}" srcOrd="2" destOrd="0" presId="urn:microsoft.com/office/officeart/2005/8/layout/arrow3"/>
    <dgm:cxn modelId="{690225E0-44FA-48BA-B987-AF9437735DD5}" type="presParOf" srcId="{2B740880-7771-42FB-A7B9-FAD02C81FA61}" destId="{65BAD81A-39F5-42E4-9EBA-BA95DBD9DFCB}" srcOrd="3" destOrd="0" presId="urn:microsoft.com/office/officeart/2005/8/layout/arrow3"/>
    <dgm:cxn modelId="{DAFDE796-6769-4744-9A24-C57DC9B9B802}" type="presParOf" srcId="{2B740880-7771-42FB-A7B9-FAD02C81FA61}" destId="{0D9692D8-14D6-45FE-AA13-CB9FB4463D97}" srcOrd="4" destOrd="0" presId="urn:microsoft.com/office/officeart/2005/8/layout/arrow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6F7C7-357D-49B3-8CB3-0D5C9107B6B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110E48E-1739-48AC-AAFD-C44E59AEB8E9}">
      <dgm:prSet phldrT="[Texto]" custT="1"/>
      <dgm:spPr/>
      <dgm:t>
        <a:bodyPr/>
        <a:lstStyle/>
        <a:p>
          <a:r>
            <a:rPr lang="pt-BR" sz="3200" b="1" dirty="0" smtClean="0"/>
            <a:t>Previsão</a:t>
          </a:r>
          <a:endParaRPr lang="pt-BR" sz="3200" b="1" dirty="0"/>
        </a:p>
      </dgm:t>
    </dgm:pt>
    <dgm:pt modelId="{093BD95F-DCAC-42F6-B47E-7BEF8D245429}" type="parTrans" cxnId="{905ADB9E-18BB-4A35-8D42-11B36DCE8689}">
      <dgm:prSet/>
      <dgm:spPr/>
      <dgm:t>
        <a:bodyPr/>
        <a:lstStyle/>
        <a:p>
          <a:endParaRPr lang="pt-BR"/>
        </a:p>
      </dgm:t>
    </dgm:pt>
    <dgm:pt modelId="{5DC37D66-DFA4-4FDF-999D-350E8C7D188A}" type="sibTrans" cxnId="{905ADB9E-18BB-4A35-8D42-11B36DCE8689}">
      <dgm:prSet/>
      <dgm:spPr/>
      <dgm:t>
        <a:bodyPr/>
        <a:lstStyle/>
        <a:p>
          <a:endParaRPr lang="pt-BR"/>
        </a:p>
      </dgm:t>
    </dgm:pt>
    <dgm:pt modelId="{58D3E93D-B9D2-4121-A90F-2714044582AE}">
      <dgm:prSet phldrT="[Texto]" custT="1"/>
      <dgm:spPr/>
      <dgm:t>
        <a:bodyPr/>
        <a:lstStyle/>
        <a:p>
          <a:r>
            <a:rPr lang="pt-BR" sz="2800" dirty="0" smtClean="0"/>
            <a:t>Projeção- Cálculo</a:t>
          </a:r>
          <a:endParaRPr lang="pt-BR" sz="2800" dirty="0"/>
        </a:p>
      </dgm:t>
    </dgm:pt>
    <dgm:pt modelId="{64A9FA90-C236-4229-80F0-0AD88FCF05B4}" type="parTrans" cxnId="{1C0AFC25-F1C9-4030-80C0-FADE8B2977B9}">
      <dgm:prSet/>
      <dgm:spPr/>
      <dgm:t>
        <a:bodyPr/>
        <a:lstStyle/>
        <a:p>
          <a:endParaRPr lang="pt-BR"/>
        </a:p>
      </dgm:t>
    </dgm:pt>
    <dgm:pt modelId="{8EAA210C-AB0E-4230-A144-2E12EDF0E6A1}" type="sibTrans" cxnId="{1C0AFC25-F1C9-4030-80C0-FADE8B2977B9}">
      <dgm:prSet/>
      <dgm:spPr/>
      <dgm:t>
        <a:bodyPr/>
        <a:lstStyle/>
        <a:p>
          <a:endParaRPr lang="pt-BR"/>
        </a:p>
      </dgm:t>
    </dgm:pt>
    <dgm:pt modelId="{EB99AEEA-18E9-4F98-BA4C-B05603FAE39A}">
      <dgm:prSet phldrT="[Texto]" custT="1"/>
      <dgm:spPr/>
      <dgm:t>
        <a:bodyPr/>
        <a:lstStyle/>
        <a:p>
          <a:r>
            <a:rPr lang="pt-BR" sz="3200" b="1" dirty="0" smtClean="0"/>
            <a:t>Programação</a:t>
          </a:r>
          <a:endParaRPr lang="pt-BR" sz="3200" b="1" dirty="0"/>
        </a:p>
      </dgm:t>
    </dgm:pt>
    <dgm:pt modelId="{7B4FEA54-8DD5-4D1C-AB2F-EB0EF45F8E01}" type="parTrans" cxnId="{31DBBF36-A280-4DC0-8C56-6106C2D96FD4}">
      <dgm:prSet/>
      <dgm:spPr/>
      <dgm:t>
        <a:bodyPr/>
        <a:lstStyle/>
        <a:p>
          <a:endParaRPr lang="pt-BR"/>
        </a:p>
      </dgm:t>
    </dgm:pt>
    <dgm:pt modelId="{C12BBE81-22BC-42C7-8E73-7D6F3774C075}" type="sibTrans" cxnId="{31DBBF36-A280-4DC0-8C56-6106C2D96FD4}">
      <dgm:prSet/>
      <dgm:spPr/>
      <dgm:t>
        <a:bodyPr/>
        <a:lstStyle/>
        <a:p>
          <a:endParaRPr lang="pt-BR"/>
        </a:p>
      </dgm:t>
    </dgm:pt>
    <dgm:pt modelId="{3D4B4B14-0327-484F-9036-4D8178830365}">
      <dgm:prSet phldrT="[Texto]" custT="1"/>
      <dgm:spPr/>
      <dgm:t>
        <a:bodyPr/>
        <a:lstStyle/>
        <a:p>
          <a:r>
            <a:rPr lang="pt-BR" sz="2800" dirty="0" smtClean="0"/>
            <a:t>Utilização de Recursos</a:t>
          </a:r>
          <a:endParaRPr lang="pt-BR" sz="2800" dirty="0"/>
        </a:p>
      </dgm:t>
    </dgm:pt>
    <dgm:pt modelId="{6F130173-E019-4C06-A525-9319F5720371}" type="parTrans" cxnId="{15D61055-FF84-4B30-A84B-E559365752B0}">
      <dgm:prSet/>
      <dgm:spPr/>
      <dgm:t>
        <a:bodyPr/>
        <a:lstStyle/>
        <a:p>
          <a:endParaRPr lang="pt-BR"/>
        </a:p>
      </dgm:t>
    </dgm:pt>
    <dgm:pt modelId="{EB47EBCE-D079-4C93-866C-1C4104666BF8}" type="sibTrans" cxnId="{15D61055-FF84-4B30-A84B-E559365752B0}">
      <dgm:prSet/>
      <dgm:spPr/>
      <dgm:t>
        <a:bodyPr/>
        <a:lstStyle/>
        <a:p>
          <a:endParaRPr lang="pt-BR"/>
        </a:p>
      </dgm:t>
    </dgm:pt>
    <dgm:pt modelId="{73ABC972-7185-4B7A-AD5D-6301D045C1F4}">
      <dgm:prSet phldrT="[Texto]"/>
      <dgm:spPr/>
      <dgm:t>
        <a:bodyPr/>
        <a:lstStyle/>
        <a:p>
          <a:r>
            <a:rPr lang="pt-BR" b="1" dirty="0" smtClean="0"/>
            <a:t>Resultado</a:t>
          </a:r>
          <a:endParaRPr lang="pt-BR" b="1" dirty="0"/>
        </a:p>
      </dgm:t>
    </dgm:pt>
    <dgm:pt modelId="{CBCB8438-CA6F-4BC5-B300-77D11C60DF0F}" type="parTrans" cxnId="{3C7B4452-C493-4481-BEDF-6EA356E1A7E7}">
      <dgm:prSet/>
      <dgm:spPr/>
      <dgm:t>
        <a:bodyPr/>
        <a:lstStyle/>
        <a:p>
          <a:endParaRPr lang="pt-BR"/>
        </a:p>
      </dgm:t>
    </dgm:pt>
    <dgm:pt modelId="{FC1852A1-B894-4E46-872F-78ED50DFCB24}" type="sibTrans" cxnId="{3C7B4452-C493-4481-BEDF-6EA356E1A7E7}">
      <dgm:prSet/>
      <dgm:spPr/>
      <dgm:t>
        <a:bodyPr/>
        <a:lstStyle/>
        <a:p>
          <a:endParaRPr lang="pt-BR"/>
        </a:p>
      </dgm:t>
    </dgm:pt>
    <dgm:pt modelId="{122E35B4-8229-42EC-9FC1-3B0F4F25AD91}">
      <dgm:prSet phldrT="[Texto]" custT="1"/>
      <dgm:spPr/>
      <dgm:t>
        <a:bodyPr/>
        <a:lstStyle/>
        <a:p>
          <a:r>
            <a:rPr lang="pt-BR" sz="2800" dirty="0" smtClean="0"/>
            <a:t>Max. Eficiência e Lucro</a:t>
          </a:r>
          <a:endParaRPr lang="pt-BR" sz="2800" dirty="0"/>
        </a:p>
      </dgm:t>
    </dgm:pt>
    <dgm:pt modelId="{3B875882-A1D8-45F9-ABE4-FDFBDCD2B4D5}" type="parTrans" cxnId="{A2C0E3D9-E1AE-48BC-92AC-203BC47AEC89}">
      <dgm:prSet/>
      <dgm:spPr/>
      <dgm:t>
        <a:bodyPr/>
        <a:lstStyle/>
        <a:p>
          <a:endParaRPr lang="pt-BR"/>
        </a:p>
      </dgm:t>
    </dgm:pt>
    <dgm:pt modelId="{CA882482-2441-4CFE-8A86-B5290C9988B2}" type="sibTrans" cxnId="{A2C0E3D9-E1AE-48BC-92AC-203BC47AEC89}">
      <dgm:prSet/>
      <dgm:spPr/>
      <dgm:t>
        <a:bodyPr/>
        <a:lstStyle/>
        <a:p>
          <a:endParaRPr lang="pt-BR"/>
        </a:p>
      </dgm:t>
    </dgm:pt>
    <dgm:pt modelId="{38F3B76F-EA97-475C-B1E0-DB4831D4749F}" type="pres">
      <dgm:prSet presAssocID="{2CE6F7C7-357D-49B3-8CB3-0D5C9107B6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951BCAD-AD2C-4F6D-8CBC-44A9E805A787}" type="pres">
      <dgm:prSet presAssocID="{B110E48E-1739-48AC-AAFD-C44E59AEB8E9}" presName="composite" presStyleCnt="0"/>
      <dgm:spPr/>
    </dgm:pt>
    <dgm:pt modelId="{4149C83A-732B-4126-8773-338C28CEC75F}" type="pres">
      <dgm:prSet presAssocID="{B110E48E-1739-48AC-AAFD-C44E59AEB8E9}" presName="bentUpArrow1" presStyleLbl="alignImgPlace1" presStyleIdx="0" presStyleCnt="2"/>
      <dgm:spPr/>
    </dgm:pt>
    <dgm:pt modelId="{C79473AA-353F-4A2B-9B88-85B6BC8CED82}" type="pres">
      <dgm:prSet presAssocID="{B110E48E-1739-48AC-AAFD-C44E59AEB8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C7C4B2-6E3D-4C32-B525-078464534A26}" type="pres">
      <dgm:prSet presAssocID="{B110E48E-1739-48AC-AAFD-C44E59AEB8E9}" presName="ChildText" presStyleLbl="revTx" presStyleIdx="0" presStyleCnt="3" custScaleX="205610" custLinFactNeighborX="62337" custLinFactNeighborY="-5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E03B4D-9B73-4AA8-82C9-BAB90082CB2C}" type="pres">
      <dgm:prSet presAssocID="{5DC37D66-DFA4-4FDF-999D-350E8C7D188A}" presName="sibTrans" presStyleCnt="0"/>
      <dgm:spPr/>
    </dgm:pt>
    <dgm:pt modelId="{5FB41548-4298-4B15-91C1-B205EA8144F9}" type="pres">
      <dgm:prSet presAssocID="{EB99AEEA-18E9-4F98-BA4C-B05603FAE39A}" presName="composite" presStyleCnt="0"/>
      <dgm:spPr/>
    </dgm:pt>
    <dgm:pt modelId="{85B59FE1-1DC2-4C5C-A7CB-89ABEC53034E}" type="pres">
      <dgm:prSet presAssocID="{EB99AEEA-18E9-4F98-BA4C-B05603FAE39A}" presName="bentUpArrow1" presStyleLbl="alignImgPlace1" presStyleIdx="1" presStyleCnt="2" custLinFactNeighborY="9615"/>
      <dgm:spPr/>
    </dgm:pt>
    <dgm:pt modelId="{AD372B70-4F4F-41E1-82DC-D7C9735719DB}" type="pres">
      <dgm:prSet presAssocID="{EB99AEEA-18E9-4F98-BA4C-B05603FAE39A}" presName="ParentText" presStyleLbl="node1" presStyleIdx="1" presStyleCnt="3" custScaleX="139411" custLinFactNeighborX="-116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BA834A-2B1E-45B3-B4AA-9F6D3B751590}" type="pres">
      <dgm:prSet presAssocID="{EB99AEEA-18E9-4F98-BA4C-B05603FAE39A}" presName="ChildText" presStyleLbl="revTx" presStyleIdx="1" presStyleCnt="3" custScaleX="230748" custLinFactNeighborX="73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819462-C57A-4BFC-87A2-92001C836D0D}" type="pres">
      <dgm:prSet presAssocID="{C12BBE81-22BC-42C7-8E73-7D6F3774C075}" presName="sibTrans" presStyleCnt="0"/>
      <dgm:spPr/>
    </dgm:pt>
    <dgm:pt modelId="{EF918EE4-0CC7-4D61-A862-7D8244FF5E67}" type="pres">
      <dgm:prSet presAssocID="{73ABC972-7185-4B7A-AD5D-6301D045C1F4}" presName="composite" presStyleCnt="0"/>
      <dgm:spPr/>
    </dgm:pt>
    <dgm:pt modelId="{F46E999D-87B4-4D28-8B72-819313570B90}" type="pres">
      <dgm:prSet presAssocID="{73ABC972-7185-4B7A-AD5D-6301D045C1F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D5E48-AB32-425C-8FD6-845FA72BDFB1}" type="pres">
      <dgm:prSet presAssocID="{73ABC972-7185-4B7A-AD5D-6301D045C1F4}" presName="FinalChildText" presStyleLbl="revTx" presStyleIdx="2" presStyleCnt="3" custScaleX="144442" custLinFactNeighborX="16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7B4452-C493-4481-BEDF-6EA356E1A7E7}" srcId="{2CE6F7C7-357D-49B3-8CB3-0D5C9107B6BA}" destId="{73ABC972-7185-4B7A-AD5D-6301D045C1F4}" srcOrd="2" destOrd="0" parTransId="{CBCB8438-CA6F-4BC5-B300-77D11C60DF0F}" sibTransId="{FC1852A1-B894-4E46-872F-78ED50DFCB24}"/>
    <dgm:cxn modelId="{15D61055-FF84-4B30-A84B-E559365752B0}" srcId="{EB99AEEA-18E9-4F98-BA4C-B05603FAE39A}" destId="{3D4B4B14-0327-484F-9036-4D8178830365}" srcOrd="0" destOrd="0" parTransId="{6F130173-E019-4C06-A525-9319F5720371}" sibTransId="{EB47EBCE-D079-4C93-866C-1C4104666BF8}"/>
    <dgm:cxn modelId="{2701C2FD-A91B-4B7F-A6B3-54E3D25D029B}" type="presOf" srcId="{2CE6F7C7-357D-49B3-8CB3-0D5C9107B6BA}" destId="{38F3B76F-EA97-475C-B1E0-DB4831D4749F}" srcOrd="0" destOrd="0" presId="urn:microsoft.com/office/officeart/2005/8/layout/StepDownProcess"/>
    <dgm:cxn modelId="{A2C0E3D9-E1AE-48BC-92AC-203BC47AEC89}" srcId="{73ABC972-7185-4B7A-AD5D-6301D045C1F4}" destId="{122E35B4-8229-42EC-9FC1-3B0F4F25AD91}" srcOrd="0" destOrd="0" parTransId="{3B875882-A1D8-45F9-ABE4-FDFBDCD2B4D5}" sibTransId="{CA882482-2441-4CFE-8A86-B5290C9988B2}"/>
    <dgm:cxn modelId="{31DBBF36-A280-4DC0-8C56-6106C2D96FD4}" srcId="{2CE6F7C7-357D-49B3-8CB3-0D5C9107B6BA}" destId="{EB99AEEA-18E9-4F98-BA4C-B05603FAE39A}" srcOrd="1" destOrd="0" parTransId="{7B4FEA54-8DD5-4D1C-AB2F-EB0EF45F8E01}" sibTransId="{C12BBE81-22BC-42C7-8E73-7D6F3774C075}"/>
    <dgm:cxn modelId="{3C2601D6-C39D-4E1E-A59F-42C5920FC54A}" type="presOf" srcId="{73ABC972-7185-4B7A-AD5D-6301D045C1F4}" destId="{F46E999D-87B4-4D28-8B72-819313570B90}" srcOrd="0" destOrd="0" presId="urn:microsoft.com/office/officeart/2005/8/layout/StepDownProcess"/>
    <dgm:cxn modelId="{C710CDCC-D6C9-4B4F-AE2F-0E3DFBF59387}" type="presOf" srcId="{122E35B4-8229-42EC-9FC1-3B0F4F25AD91}" destId="{37DD5E48-AB32-425C-8FD6-845FA72BDFB1}" srcOrd="0" destOrd="0" presId="urn:microsoft.com/office/officeart/2005/8/layout/StepDownProcess"/>
    <dgm:cxn modelId="{1C0AFC25-F1C9-4030-80C0-FADE8B2977B9}" srcId="{B110E48E-1739-48AC-AAFD-C44E59AEB8E9}" destId="{58D3E93D-B9D2-4121-A90F-2714044582AE}" srcOrd="0" destOrd="0" parTransId="{64A9FA90-C236-4229-80F0-0AD88FCF05B4}" sibTransId="{8EAA210C-AB0E-4230-A144-2E12EDF0E6A1}"/>
    <dgm:cxn modelId="{BB794DA5-2E63-4153-881A-6021D5A8E229}" type="presOf" srcId="{58D3E93D-B9D2-4121-A90F-2714044582AE}" destId="{C1C7C4B2-6E3D-4C32-B525-078464534A26}" srcOrd="0" destOrd="0" presId="urn:microsoft.com/office/officeart/2005/8/layout/StepDownProcess"/>
    <dgm:cxn modelId="{7E49700F-C450-45C8-9517-2E7A978341EB}" type="presOf" srcId="{3D4B4B14-0327-484F-9036-4D8178830365}" destId="{BCBA834A-2B1E-45B3-B4AA-9F6D3B751590}" srcOrd="0" destOrd="0" presId="urn:microsoft.com/office/officeart/2005/8/layout/StepDownProcess"/>
    <dgm:cxn modelId="{393B49F7-9225-4D72-AD4C-C8130C360183}" type="presOf" srcId="{EB99AEEA-18E9-4F98-BA4C-B05603FAE39A}" destId="{AD372B70-4F4F-41E1-82DC-D7C9735719DB}" srcOrd="0" destOrd="0" presId="urn:microsoft.com/office/officeart/2005/8/layout/StepDownProcess"/>
    <dgm:cxn modelId="{3194457D-225E-46CF-B079-F6761594D9A7}" type="presOf" srcId="{B110E48E-1739-48AC-AAFD-C44E59AEB8E9}" destId="{C79473AA-353F-4A2B-9B88-85B6BC8CED82}" srcOrd="0" destOrd="0" presId="urn:microsoft.com/office/officeart/2005/8/layout/StepDownProcess"/>
    <dgm:cxn modelId="{905ADB9E-18BB-4A35-8D42-11B36DCE8689}" srcId="{2CE6F7C7-357D-49B3-8CB3-0D5C9107B6BA}" destId="{B110E48E-1739-48AC-AAFD-C44E59AEB8E9}" srcOrd="0" destOrd="0" parTransId="{093BD95F-DCAC-42F6-B47E-7BEF8D245429}" sibTransId="{5DC37D66-DFA4-4FDF-999D-350E8C7D188A}"/>
    <dgm:cxn modelId="{75F3D708-3279-44BF-9ABE-E75E0CAA0C2D}" type="presParOf" srcId="{38F3B76F-EA97-475C-B1E0-DB4831D4749F}" destId="{4951BCAD-AD2C-4F6D-8CBC-44A9E805A787}" srcOrd="0" destOrd="0" presId="urn:microsoft.com/office/officeart/2005/8/layout/StepDownProcess"/>
    <dgm:cxn modelId="{591289AD-50F0-45E5-B025-9C925FF63283}" type="presParOf" srcId="{4951BCAD-AD2C-4F6D-8CBC-44A9E805A787}" destId="{4149C83A-732B-4126-8773-338C28CEC75F}" srcOrd="0" destOrd="0" presId="urn:microsoft.com/office/officeart/2005/8/layout/StepDownProcess"/>
    <dgm:cxn modelId="{BA930328-2AC3-4F07-836C-203EDB355619}" type="presParOf" srcId="{4951BCAD-AD2C-4F6D-8CBC-44A9E805A787}" destId="{C79473AA-353F-4A2B-9B88-85B6BC8CED82}" srcOrd="1" destOrd="0" presId="urn:microsoft.com/office/officeart/2005/8/layout/StepDownProcess"/>
    <dgm:cxn modelId="{4F6CD43C-4E56-454F-A13A-46766D74E750}" type="presParOf" srcId="{4951BCAD-AD2C-4F6D-8CBC-44A9E805A787}" destId="{C1C7C4B2-6E3D-4C32-B525-078464534A26}" srcOrd="2" destOrd="0" presId="urn:microsoft.com/office/officeart/2005/8/layout/StepDownProcess"/>
    <dgm:cxn modelId="{0BF26E6C-BD06-4999-A9D3-5C92996EB6A7}" type="presParOf" srcId="{38F3B76F-EA97-475C-B1E0-DB4831D4749F}" destId="{21E03B4D-9B73-4AA8-82C9-BAB90082CB2C}" srcOrd="1" destOrd="0" presId="urn:microsoft.com/office/officeart/2005/8/layout/StepDownProcess"/>
    <dgm:cxn modelId="{1455AC48-3536-493A-9CFF-1E314741DB01}" type="presParOf" srcId="{38F3B76F-EA97-475C-B1E0-DB4831D4749F}" destId="{5FB41548-4298-4B15-91C1-B205EA8144F9}" srcOrd="2" destOrd="0" presId="urn:microsoft.com/office/officeart/2005/8/layout/StepDownProcess"/>
    <dgm:cxn modelId="{4C1AE626-BBF7-4957-900D-8E4B80C23A15}" type="presParOf" srcId="{5FB41548-4298-4B15-91C1-B205EA8144F9}" destId="{85B59FE1-1DC2-4C5C-A7CB-89ABEC53034E}" srcOrd="0" destOrd="0" presId="urn:microsoft.com/office/officeart/2005/8/layout/StepDownProcess"/>
    <dgm:cxn modelId="{FFE20B9A-1251-4BBF-8023-E6A2E5B8B170}" type="presParOf" srcId="{5FB41548-4298-4B15-91C1-B205EA8144F9}" destId="{AD372B70-4F4F-41E1-82DC-D7C9735719DB}" srcOrd="1" destOrd="0" presId="urn:microsoft.com/office/officeart/2005/8/layout/StepDownProcess"/>
    <dgm:cxn modelId="{E5DDB61A-0C76-401F-B645-BB3F7D1ACA44}" type="presParOf" srcId="{5FB41548-4298-4B15-91C1-B205EA8144F9}" destId="{BCBA834A-2B1E-45B3-B4AA-9F6D3B751590}" srcOrd="2" destOrd="0" presId="urn:microsoft.com/office/officeart/2005/8/layout/StepDownProcess"/>
    <dgm:cxn modelId="{BB8807DF-A0D1-4C98-853F-FEC043A7184C}" type="presParOf" srcId="{38F3B76F-EA97-475C-B1E0-DB4831D4749F}" destId="{89819462-C57A-4BFC-87A2-92001C836D0D}" srcOrd="3" destOrd="0" presId="urn:microsoft.com/office/officeart/2005/8/layout/StepDownProcess"/>
    <dgm:cxn modelId="{6B789BF6-3198-437B-BA07-DC984F9DF3B9}" type="presParOf" srcId="{38F3B76F-EA97-475C-B1E0-DB4831D4749F}" destId="{EF918EE4-0CC7-4D61-A862-7D8244FF5E67}" srcOrd="4" destOrd="0" presId="urn:microsoft.com/office/officeart/2005/8/layout/StepDownProcess"/>
    <dgm:cxn modelId="{86DFB503-03D5-44B1-B88C-460D35C503DD}" type="presParOf" srcId="{EF918EE4-0CC7-4D61-A862-7D8244FF5E67}" destId="{F46E999D-87B4-4D28-8B72-819313570B90}" srcOrd="0" destOrd="0" presId="urn:microsoft.com/office/officeart/2005/8/layout/StepDownProcess"/>
    <dgm:cxn modelId="{D18C3E88-B7A5-4B90-BF8B-35E495E43C8E}" type="presParOf" srcId="{EF918EE4-0CC7-4D61-A862-7D8244FF5E67}" destId="{37DD5E48-AB32-425C-8FD6-845FA72BDFB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3C699-BDCB-4169-BFC9-F11C955C6FDA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4265B2A7-A245-45DE-8D75-9A1BE8646D36}">
      <dgm:prSet phldrT="[Texto]" custT="1"/>
      <dgm:spPr/>
      <dgm:t>
        <a:bodyPr/>
        <a:lstStyle/>
        <a:p>
          <a:r>
            <a:rPr lang="pt-BR" sz="2000" b="1" dirty="0" smtClean="0"/>
            <a:t>Planejamento de </a:t>
          </a:r>
          <a:r>
            <a:rPr lang="pt-BR" sz="2000" b="1" dirty="0" err="1" smtClean="0"/>
            <a:t>Desenvolvi-mento</a:t>
          </a:r>
          <a:r>
            <a:rPr lang="pt-BR" sz="2000" b="1" dirty="0" smtClean="0"/>
            <a:t> Social</a:t>
          </a:r>
          <a:endParaRPr lang="pt-BR" sz="2000" b="1" dirty="0"/>
        </a:p>
      </dgm:t>
    </dgm:pt>
    <dgm:pt modelId="{CEFC3F41-D080-4924-B6DF-16F2B5A1C5BD}" type="parTrans" cxnId="{9C3E583F-B150-4023-88C5-2F583528C4E6}">
      <dgm:prSet/>
      <dgm:spPr/>
      <dgm:t>
        <a:bodyPr/>
        <a:lstStyle/>
        <a:p>
          <a:endParaRPr lang="pt-BR"/>
        </a:p>
      </dgm:t>
    </dgm:pt>
    <dgm:pt modelId="{6BF4811D-B8B1-4BFA-AE94-CB6B567B5083}" type="sibTrans" cxnId="{9C3E583F-B150-4023-88C5-2F583528C4E6}">
      <dgm:prSet/>
      <dgm:spPr/>
      <dgm:t>
        <a:bodyPr/>
        <a:lstStyle/>
        <a:p>
          <a:endParaRPr lang="pt-BR"/>
        </a:p>
      </dgm:t>
    </dgm:pt>
    <dgm:pt modelId="{E0071B36-9347-48CA-A30E-E39D1FB82610}">
      <dgm:prSet phldrT="[Texto]" custT="1"/>
      <dgm:spPr/>
      <dgm:t>
        <a:bodyPr/>
        <a:lstStyle/>
        <a:p>
          <a:r>
            <a:rPr lang="pt-BR" sz="1600" b="1" dirty="0" smtClean="0"/>
            <a:t>Medo Socialismo</a:t>
          </a:r>
          <a:endParaRPr lang="pt-BR" sz="1600" b="1" dirty="0"/>
        </a:p>
      </dgm:t>
    </dgm:pt>
    <dgm:pt modelId="{639AA7D4-6B6C-417C-B161-07DC3A52F397}" type="parTrans" cxnId="{9F422A07-66FC-4814-B619-1E00DD77D63C}">
      <dgm:prSet/>
      <dgm:spPr/>
      <dgm:t>
        <a:bodyPr/>
        <a:lstStyle/>
        <a:p>
          <a:endParaRPr lang="pt-BR"/>
        </a:p>
      </dgm:t>
    </dgm:pt>
    <dgm:pt modelId="{1F9B6563-DCC6-4179-8E77-9525685406BE}" type="sibTrans" cxnId="{9F422A07-66FC-4814-B619-1E00DD77D63C}">
      <dgm:prSet/>
      <dgm:spPr/>
      <dgm:t>
        <a:bodyPr/>
        <a:lstStyle/>
        <a:p>
          <a:endParaRPr lang="pt-BR"/>
        </a:p>
      </dgm:t>
    </dgm:pt>
    <dgm:pt modelId="{2068F0D8-7BD9-4AA0-8ECB-67360F75AF0D}">
      <dgm:prSet phldrT="[Texto]"/>
      <dgm:spPr/>
      <dgm:t>
        <a:bodyPr/>
        <a:lstStyle/>
        <a:p>
          <a:r>
            <a:rPr lang="pt-BR" b="1" dirty="0" smtClean="0"/>
            <a:t>Planej.</a:t>
          </a:r>
        </a:p>
        <a:p>
          <a:r>
            <a:rPr lang="pt-BR" b="1" dirty="0" smtClean="0"/>
            <a:t>Econômico</a:t>
          </a:r>
          <a:endParaRPr lang="pt-BR" b="1" dirty="0"/>
        </a:p>
      </dgm:t>
    </dgm:pt>
    <dgm:pt modelId="{CF6169E2-2C92-4199-AD5D-80C873DD0F90}" type="parTrans" cxnId="{9897676A-D57D-424A-9E87-A51ABDF9D25D}">
      <dgm:prSet/>
      <dgm:spPr/>
      <dgm:t>
        <a:bodyPr/>
        <a:lstStyle/>
        <a:p>
          <a:endParaRPr lang="pt-BR"/>
        </a:p>
      </dgm:t>
    </dgm:pt>
    <dgm:pt modelId="{2B4C99EC-2775-44D2-BBFC-260C1800498E}" type="sibTrans" cxnId="{9897676A-D57D-424A-9E87-A51ABDF9D25D}">
      <dgm:prSet/>
      <dgm:spPr/>
      <dgm:t>
        <a:bodyPr/>
        <a:lstStyle/>
        <a:p>
          <a:endParaRPr lang="pt-BR"/>
        </a:p>
      </dgm:t>
    </dgm:pt>
    <dgm:pt modelId="{7094567A-9BE0-4D82-940E-656F13EE8C69}" type="pres">
      <dgm:prSet presAssocID="{6083C699-BDCB-4169-BFC9-F11C955C6F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F5932E-9677-4637-8460-BB0DC38E43CF}" type="pres">
      <dgm:prSet presAssocID="{4265B2A7-A245-45DE-8D75-9A1BE8646D36}" presName="gear1" presStyleLbl="node1" presStyleIdx="0" presStyleCnt="3" custScaleX="10670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5B277-2EDD-4F65-91AD-3DE47E824C50}" type="pres">
      <dgm:prSet presAssocID="{4265B2A7-A245-45DE-8D75-9A1BE8646D36}" presName="gear1srcNode" presStyleLbl="node1" presStyleIdx="0" presStyleCnt="3"/>
      <dgm:spPr/>
      <dgm:t>
        <a:bodyPr/>
        <a:lstStyle/>
        <a:p>
          <a:endParaRPr lang="pt-BR"/>
        </a:p>
      </dgm:t>
    </dgm:pt>
    <dgm:pt modelId="{D83C51D4-E86C-4369-8B66-A7630C28D9F9}" type="pres">
      <dgm:prSet presAssocID="{4265B2A7-A245-45DE-8D75-9A1BE8646D36}" presName="gear1dstNode" presStyleLbl="node1" presStyleIdx="0" presStyleCnt="3"/>
      <dgm:spPr/>
      <dgm:t>
        <a:bodyPr/>
        <a:lstStyle/>
        <a:p>
          <a:endParaRPr lang="pt-BR"/>
        </a:p>
      </dgm:t>
    </dgm:pt>
    <dgm:pt modelId="{1E18E0B9-B565-4B73-9FC5-B53BE8289CBE}" type="pres">
      <dgm:prSet presAssocID="{E0071B36-9347-48CA-A30E-E39D1FB82610}" presName="gear2" presStyleLbl="node1" presStyleIdx="1" presStyleCnt="3" custScaleX="1119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24AC7D-B611-4B7D-8836-F7145847707E}" type="pres">
      <dgm:prSet presAssocID="{E0071B36-9347-48CA-A30E-E39D1FB82610}" presName="gear2srcNode" presStyleLbl="node1" presStyleIdx="1" presStyleCnt="3"/>
      <dgm:spPr/>
      <dgm:t>
        <a:bodyPr/>
        <a:lstStyle/>
        <a:p>
          <a:endParaRPr lang="pt-BR"/>
        </a:p>
      </dgm:t>
    </dgm:pt>
    <dgm:pt modelId="{D6D2CBD4-7EB0-48E6-8308-8B9501FFFC6B}" type="pres">
      <dgm:prSet presAssocID="{E0071B36-9347-48CA-A30E-E39D1FB82610}" presName="gear2dstNode" presStyleLbl="node1" presStyleIdx="1" presStyleCnt="3"/>
      <dgm:spPr/>
      <dgm:t>
        <a:bodyPr/>
        <a:lstStyle/>
        <a:p>
          <a:endParaRPr lang="pt-BR"/>
        </a:p>
      </dgm:t>
    </dgm:pt>
    <dgm:pt modelId="{8DC64512-572C-46A7-8C79-A5B600E855A4}" type="pres">
      <dgm:prSet presAssocID="{2068F0D8-7BD9-4AA0-8ECB-67360F75AF0D}" presName="gear3" presStyleLbl="node1" presStyleIdx="2" presStyleCnt="3"/>
      <dgm:spPr/>
      <dgm:t>
        <a:bodyPr/>
        <a:lstStyle/>
        <a:p>
          <a:endParaRPr lang="pt-BR"/>
        </a:p>
      </dgm:t>
    </dgm:pt>
    <dgm:pt modelId="{34B34565-1062-4953-85F9-09988A0D4BDD}" type="pres">
      <dgm:prSet presAssocID="{2068F0D8-7BD9-4AA0-8ECB-67360F75AF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AC8596-02B6-4E4A-A287-E8B0E8BDC26C}" type="pres">
      <dgm:prSet presAssocID="{2068F0D8-7BD9-4AA0-8ECB-67360F75AF0D}" presName="gear3srcNode" presStyleLbl="node1" presStyleIdx="2" presStyleCnt="3"/>
      <dgm:spPr/>
      <dgm:t>
        <a:bodyPr/>
        <a:lstStyle/>
        <a:p>
          <a:endParaRPr lang="pt-BR"/>
        </a:p>
      </dgm:t>
    </dgm:pt>
    <dgm:pt modelId="{9D0AAEC2-5C56-43F8-A37F-5BC96349039F}" type="pres">
      <dgm:prSet presAssocID="{2068F0D8-7BD9-4AA0-8ECB-67360F75AF0D}" presName="gear3dstNode" presStyleLbl="node1" presStyleIdx="2" presStyleCnt="3"/>
      <dgm:spPr/>
      <dgm:t>
        <a:bodyPr/>
        <a:lstStyle/>
        <a:p>
          <a:endParaRPr lang="pt-BR"/>
        </a:p>
      </dgm:t>
    </dgm:pt>
    <dgm:pt modelId="{5BC479AC-A6A4-481C-9726-2BDD7411AFF6}" type="pres">
      <dgm:prSet presAssocID="{6BF4811D-B8B1-4BFA-AE94-CB6B567B5083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0DF12E0-F360-42E2-9448-BA293339A10D}" type="pres">
      <dgm:prSet presAssocID="{1F9B6563-DCC6-4179-8E77-9525685406BE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23B1BDD-8649-4264-8220-974FAE720AD2}" type="pres">
      <dgm:prSet presAssocID="{2B4C99EC-2775-44D2-BBFC-260C1800498E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F7C745E-2E61-4B12-A8B8-660FF87A0EA0}" type="presOf" srcId="{E0071B36-9347-48CA-A30E-E39D1FB82610}" destId="{D6D2CBD4-7EB0-48E6-8308-8B9501FFFC6B}" srcOrd="2" destOrd="0" presId="urn:microsoft.com/office/officeart/2005/8/layout/gear1"/>
    <dgm:cxn modelId="{3E637F3A-5B5C-4F5F-BC1C-A938138CB6E0}" type="presOf" srcId="{2068F0D8-7BD9-4AA0-8ECB-67360F75AF0D}" destId="{9D0AAEC2-5C56-43F8-A37F-5BC96349039F}" srcOrd="3" destOrd="0" presId="urn:microsoft.com/office/officeart/2005/8/layout/gear1"/>
    <dgm:cxn modelId="{9C3E583F-B150-4023-88C5-2F583528C4E6}" srcId="{6083C699-BDCB-4169-BFC9-F11C955C6FDA}" destId="{4265B2A7-A245-45DE-8D75-9A1BE8646D36}" srcOrd="0" destOrd="0" parTransId="{CEFC3F41-D080-4924-B6DF-16F2B5A1C5BD}" sibTransId="{6BF4811D-B8B1-4BFA-AE94-CB6B567B5083}"/>
    <dgm:cxn modelId="{29B7EB3D-CBC8-4C0B-AA74-159EC8A19228}" type="presOf" srcId="{4265B2A7-A245-45DE-8D75-9A1BE8646D36}" destId="{F575B277-2EDD-4F65-91AD-3DE47E824C50}" srcOrd="1" destOrd="0" presId="urn:microsoft.com/office/officeart/2005/8/layout/gear1"/>
    <dgm:cxn modelId="{0210D208-AFB1-4B63-9AFF-9D2C6A7B492B}" type="presOf" srcId="{4265B2A7-A245-45DE-8D75-9A1BE8646D36}" destId="{D83C51D4-E86C-4369-8B66-A7630C28D9F9}" srcOrd="2" destOrd="0" presId="urn:microsoft.com/office/officeart/2005/8/layout/gear1"/>
    <dgm:cxn modelId="{EC70EA77-05E0-402E-808E-41BCA0CD52CB}" type="presOf" srcId="{E0071B36-9347-48CA-A30E-E39D1FB82610}" destId="{1E18E0B9-B565-4B73-9FC5-B53BE8289CBE}" srcOrd="0" destOrd="0" presId="urn:microsoft.com/office/officeart/2005/8/layout/gear1"/>
    <dgm:cxn modelId="{0D7D2602-B12C-4F74-B1AD-77B0217E6CE6}" type="presOf" srcId="{2068F0D8-7BD9-4AA0-8ECB-67360F75AF0D}" destId="{0BAC8596-02B6-4E4A-A287-E8B0E8BDC26C}" srcOrd="2" destOrd="0" presId="urn:microsoft.com/office/officeart/2005/8/layout/gear1"/>
    <dgm:cxn modelId="{FBB1A682-AAA2-4D2A-91F8-155C2E6BB856}" type="presOf" srcId="{E0071B36-9347-48CA-A30E-E39D1FB82610}" destId="{E724AC7D-B611-4B7D-8836-F7145847707E}" srcOrd="1" destOrd="0" presId="urn:microsoft.com/office/officeart/2005/8/layout/gear1"/>
    <dgm:cxn modelId="{9897676A-D57D-424A-9E87-A51ABDF9D25D}" srcId="{6083C699-BDCB-4169-BFC9-F11C955C6FDA}" destId="{2068F0D8-7BD9-4AA0-8ECB-67360F75AF0D}" srcOrd="2" destOrd="0" parTransId="{CF6169E2-2C92-4199-AD5D-80C873DD0F90}" sibTransId="{2B4C99EC-2775-44D2-BBFC-260C1800498E}"/>
    <dgm:cxn modelId="{C8C930B3-2BB7-4C6A-8326-75780ECCE5ED}" type="presOf" srcId="{6BF4811D-B8B1-4BFA-AE94-CB6B567B5083}" destId="{5BC479AC-A6A4-481C-9726-2BDD7411AFF6}" srcOrd="0" destOrd="0" presId="urn:microsoft.com/office/officeart/2005/8/layout/gear1"/>
    <dgm:cxn modelId="{99AF4A4C-1632-403B-AD88-FBE51D9838E5}" type="presOf" srcId="{1F9B6563-DCC6-4179-8E77-9525685406BE}" destId="{50DF12E0-F360-42E2-9448-BA293339A10D}" srcOrd="0" destOrd="0" presId="urn:microsoft.com/office/officeart/2005/8/layout/gear1"/>
    <dgm:cxn modelId="{9F422A07-66FC-4814-B619-1E00DD77D63C}" srcId="{6083C699-BDCB-4169-BFC9-F11C955C6FDA}" destId="{E0071B36-9347-48CA-A30E-E39D1FB82610}" srcOrd="1" destOrd="0" parTransId="{639AA7D4-6B6C-417C-B161-07DC3A52F397}" sibTransId="{1F9B6563-DCC6-4179-8E77-9525685406BE}"/>
    <dgm:cxn modelId="{21548415-2219-494E-A76A-0E8605DC1175}" type="presOf" srcId="{6083C699-BDCB-4169-BFC9-F11C955C6FDA}" destId="{7094567A-9BE0-4D82-940E-656F13EE8C69}" srcOrd="0" destOrd="0" presId="urn:microsoft.com/office/officeart/2005/8/layout/gear1"/>
    <dgm:cxn modelId="{C1D3BE0C-2252-466C-AC70-AF7B41BCF180}" type="presOf" srcId="{2068F0D8-7BD9-4AA0-8ECB-67360F75AF0D}" destId="{8DC64512-572C-46A7-8C79-A5B600E855A4}" srcOrd="0" destOrd="0" presId="urn:microsoft.com/office/officeart/2005/8/layout/gear1"/>
    <dgm:cxn modelId="{C726A2EB-2D3D-404F-A059-E9B57B215026}" type="presOf" srcId="{2068F0D8-7BD9-4AA0-8ECB-67360F75AF0D}" destId="{34B34565-1062-4953-85F9-09988A0D4BDD}" srcOrd="1" destOrd="0" presId="urn:microsoft.com/office/officeart/2005/8/layout/gear1"/>
    <dgm:cxn modelId="{98B68649-5245-4858-88F7-380794C4CFDF}" type="presOf" srcId="{4265B2A7-A245-45DE-8D75-9A1BE8646D36}" destId="{C6F5932E-9677-4637-8460-BB0DC38E43CF}" srcOrd="0" destOrd="0" presId="urn:microsoft.com/office/officeart/2005/8/layout/gear1"/>
    <dgm:cxn modelId="{2549F167-B1A7-4411-83F5-67BC823304DC}" type="presOf" srcId="{2B4C99EC-2775-44D2-BBFC-260C1800498E}" destId="{823B1BDD-8649-4264-8220-974FAE720AD2}" srcOrd="0" destOrd="0" presId="urn:microsoft.com/office/officeart/2005/8/layout/gear1"/>
    <dgm:cxn modelId="{D9BFDE5A-A2E3-4165-AC77-C3C9AB6DC2A1}" type="presParOf" srcId="{7094567A-9BE0-4D82-940E-656F13EE8C69}" destId="{C6F5932E-9677-4637-8460-BB0DC38E43CF}" srcOrd="0" destOrd="0" presId="urn:microsoft.com/office/officeart/2005/8/layout/gear1"/>
    <dgm:cxn modelId="{E473DA7E-367F-4D5F-BD9F-4EF6D256802F}" type="presParOf" srcId="{7094567A-9BE0-4D82-940E-656F13EE8C69}" destId="{F575B277-2EDD-4F65-91AD-3DE47E824C50}" srcOrd="1" destOrd="0" presId="urn:microsoft.com/office/officeart/2005/8/layout/gear1"/>
    <dgm:cxn modelId="{5ECF201B-AF43-4052-9C9C-C65C33BBA479}" type="presParOf" srcId="{7094567A-9BE0-4D82-940E-656F13EE8C69}" destId="{D83C51D4-E86C-4369-8B66-A7630C28D9F9}" srcOrd="2" destOrd="0" presId="urn:microsoft.com/office/officeart/2005/8/layout/gear1"/>
    <dgm:cxn modelId="{5B569742-25DB-4785-8DBC-46B77C1CF271}" type="presParOf" srcId="{7094567A-9BE0-4D82-940E-656F13EE8C69}" destId="{1E18E0B9-B565-4B73-9FC5-B53BE8289CBE}" srcOrd="3" destOrd="0" presId="urn:microsoft.com/office/officeart/2005/8/layout/gear1"/>
    <dgm:cxn modelId="{9468E8F6-D266-4C61-9D91-DB4D33EF0590}" type="presParOf" srcId="{7094567A-9BE0-4D82-940E-656F13EE8C69}" destId="{E724AC7D-B611-4B7D-8836-F7145847707E}" srcOrd="4" destOrd="0" presId="urn:microsoft.com/office/officeart/2005/8/layout/gear1"/>
    <dgm:cxn modelId="{39AD12D3-079B-4997-85FC-580CF564031E}" type="presParOf" srcId="{7094567A-9BE0-4D82-940E-656F13EE8C69}" destId="{D6D2CBD4-7EB0-48E6-8308-8B9501FFFC6B}" srcOrd="5" destOrd="0" presId="urn:microsoft.com/office/officeart/2005/8/layout/gear1"/>
    <dgm:cxn modelId="{A49E9649-97BF-4D38-BA57-13BF0F6BFA25}" type="presParOf" srcId="{7094567A-9BE0-4D82-940E-656F13EE8C69}" destId="{8DC64512-572C-46A7-8C79-A5B600E855A4}" srcOrd="6" destOrd="0" presId="urn:microsoft.com/office/officeart/2005/8/layout/gear1"/>
    <dgm:cxn modelId="{88C4C4B0-2014-4A14-9A31-D6E52243C087}" type="presParOf" srcId="{7094567A-9BE0-4D82-940E-656F13EE8C69}" destId="{34B34565-1062-4953-85F9-09988A0D4BDD}" srcOrd="7" destOrd="0" presId="urn:microsoft.com/office/officeart/2005/8/layout/gear1"/>
    <dgm:cxn modelId="{248F354D-B6AE-4CE1-9EC5-7E8E3824951F}" type="presParOf" srcId="{7094567A-9BE0-4D82-940E-656F13EE8C69}" destId="{0BAC8596-02B6-4E4A-A287-E8B0E8BDC26C}" srcOrd="8" destOrd="0" presId="urn:microsoft.com/office/officeart/2005/8/layout/gear1"/>
    <dgm:cxn modelId="{C0D9B65F-D1CA-4097-AA9E-7E1A3AD9EDDB}" type="presParOf" srcId="{7094567A-9BE0-4D82-940E-656F13EE8C69}" destId="{9D0AAEC2-5C56-43F8-A37F-5BC96349039F}" srcOrd="9" destOrd="0" presId="urn:microsoft.com/office/officeart/2005/8/layout/gear1"/>
    <dgm:cxn modelId="{C3FF537A-3003-40B7-94CD-EA4297D09E38}" type="presParOf" srcId="{7094567A-9BE0-4D82-940E-656F13EE8C69}" destId="{5BC479AC-A6A4-481C-9726-2BDD7411AFF6}" srcOrd="10" destOrd="0" presId="urn:microsoft.com/office/officeart/2005/8/layout/gear1"/>
    <dgm:cxn modelId="{5FD031DB-2807-45F8-B842-D00EAED4FBAE}" type="presParOf" srcId="{7094567A-9BE0-4D82-940E-656F13EE8C69}" destId="{50DF12E0-F360-42E2-9448-BA293339A10D}" srcOrd="11" destOrd="0" presId="urn:microsoft.com/office/officeart/2005/8/layout/gear1"/>
    <dgm:cxn modelId="{EC701646-3056-4DD8-B42D-1053B00DA833}" type="presParOf" srcId="{7094567A-9BE0-4D82-940E-656F13EE8C69}" destId="{823B1BDD-8649-4264-8220-974FAE720A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8DCD8-24D1-41BA-881D-51E3ED9E69C8}">
      <dsp:nvSpPr>
        <dsp:cNvPr id="0" name=""/>
        <dsp:cNvSpPr/>
      </dsp:nvSpPr>
      <dsp:spPr>
        <a:xfrm rot="21300000">
          <a:off x="8690" y="647093"/>
          <a:ext cx="2814594" cy="32231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73B99-B72E-426C-B6B2-33E636FB289C}">
      <dsp:nvSpPr>
        <dsp:cNvPr id="0" name=""/>
        <dsp:cNvSpPr/>
      </dsp:nvSpPr>
      <dsp:spPr>
        <a:xfrm>
          <a:off x="339837" y="80825"/>
          <a:ext cx="849592" cy="646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5B95B-1830-4F21-A8D2-F0A352848A10}">
      <dsp:nvSpPr>
        <dsp:cNvPr id="0" name=""/>
        <dsp:cNvSpPr/>
      </dsp:nvSpPr>
      <dsp:spPr>
        <a:xfrm>
          <a:off x="1500947" y="0"/>
          <a:ext cx="906232" cy="67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ECONOMIA NA EUROPA</a:t>
          </a:r>
          <a:endParaRPr lang="pt-BR" sz="1100" kern="1200" dirty="0"/>
        </a:p>
      </dsp:txBody>
      <dsp:txXfrm>
        <a:off x="1500947" y="0"/>
        <a:ext cx="906232" cy="678930"/>
      </dsp:txXfrm>
    </dsp:sp>
    <dsp:sp modelId="{65BAD81A-39F5-42E4-9EBA-BA95DBD9DFCB}">
      <dsp:nvSpPr>
        <dsp:cNvPr id="0" name=""/>
        <dsp:cNvSpPr/>
      </dsp:nvSpPr>
      <dsp:spPr>
        <a:xfrm>
          <a:off x="1642546" y="889075"/>
          <a:ext cx="849592" cy="646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692D8-14D6-45FE-AA13-CB9FB4463D97}">
      <dsp:nvSpPr>
        <dsp:cNvPr id="0" name=""/>
        <dsp:cNvSpPr/>
      </dsp:nvSpPr>
      <dsp:spPr>
        <a:xfrm>
          <a:off x="424796" y="937570"/>
          <a:ext cx="906232" cy="67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ECONOMIA USA</a:t>
          </a:r>
          <a:endParaRPr lang="pt-BR" sz="1100" kern="1200" dirty="0"/>
        </a:p>
      </dsp:txBody>
      <dsp:txXfrm>
        <a:off x="424796" y="937570"/>
        <a:ext cx="906232" cy="6789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9C83A-732B-4126-8773-338C28CEC75F}">
      <dsp:nvSpPr>
        <dsp:cNvPr id="0" name=""/>
        <dsp:cNvSpPr/>
      </dsp:nvSpPr>
      <dsp:spPr>
        <a:xfrm rot="5400000">
          <a:off x="555528" y="1313534"/>
          <a:ext cx="1161707" cy="13225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473AA-353F-4A2B-9B88-85B6BC8CED82}">
      <dsp:nvSpPr>
        <dsp:cNvPr id="0" name=""/>
        <dsp:cNvSpPr/>
      </dsp:nvSpPr>
      <dsp:spPr>
        <a:xfrm>
          <a:off x="247746" y="25757"/>
          <a:ext cx="1955631" cy="136887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Previsão</a:t>
          </a:r>
          <a:endParaRPr lang="pt-BR" sz="3200" b="1" kern="1200" dirty="0"/>
        </a:p>
      </dsp:txBody>
      <dsp:txXfrm>
        <a:off x="247746" y="25757"/>
        <a:ext cx="1955631" cy="1368878"/>
      </dsp:txXfrm>
    </dsp:sp>
    <dsp:sp modelId="{C1C7C4B2-6E3D-4C32-B525-078464534A26}">
      <dsp:nvSpPr>
        <dsp:cNvPr id="0" name=""/>
        <dsp:cNvSpPr/>
      </dsp:nvSpPr>
      <dsp:spPr>
        <a:xfrm>
          <a:off x="2338955" y="100605"/>
          <a:ext cx="2924473" cy="110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Projeção- Cálculo</a:t>
          </a:r>
          <a:endParaRPr lang="pt-BR" sz="2800" kern="1200" dirty="0"/>
        </a:p>
      </dsp:txBody>
      <dsp:txXfrm>
        <a:off x="2338955" y="100605"/>
        <a:ext cx="2924473" cy="1106388"/>
      </dsp:txXfrm>
    </dsp:sp>
    <dsp:sp modelId="{85B59FE1-1DC2-4C5C-A7CB-89ABEC53034E}">
      <dsp:nvSpPr>
        <dsp:cNvPr id="0" name=""/>
        <dsp:cNvSpPr/>
      </dsp:nvSpPr>
      <dsp:spPr>
        <a:xfrm rot="5400000">
          <a:off x="2922833" y="2962935"/>
          <a:ext cx="1161707" cy="13225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3884144"/>
            <a:satOff val="95879"/>
            <a:lumOff val="207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2B70-4F4F-41E1-82DC-D7C9735719DB}">
      <dsp:nvSpPr>
        <dsp:cNvPr id="0" name=""/>
        <dsp:cNvSpPr/>
      </dsp:nvSpPr>
      <dsp:spPr>
        <a:xfrm>
          <a:off x="2000993" y="1563460"/>
          <a:ext cx="2726365" cy="1368878"/>
        </a:xfrm>
        <a:prstGeom prst="roundRect">
          <a:avLst>
            <a:gd name="adj" fmla="val 16670"/>
          </a:avLst>
        </a:prstGeom>
        <a:solidFill>
          <a:schemeClr val="accent2">
            <a:hueOff val="-6600162"/>
            <a:satOff val="0"/>
            <a:lumOff val="17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Programação</a:t>
          </a:r>
          <a:endParaRPr lang="pt-BR" sz="3200" b="1" kern="1200" dirty="0"/>
        </a:p>
      </dsp:txBody>
      <dsp:txXfrm>
        <a:off x="2000993" y="1563460"/>
        <a:ext cx="2726365" cy="1368878"/>
      </dsp:txXfrm>
    </dsp:sp>
    <dsp:sp modelId="{BCBA834A-2B1E-45B3-B4AA-9F6D3B751590}">
      <dsp:nvSpPr>
        <dsp:cNvPr id="0" name=""/>
        <dsp:cNvSpPr/>
      </dsp:nvSpPr>
      <dsp:spPr>
        <a:xfrm>
          <a:off x="4690615" y="1694014"/>
          <a:ext cx="3282021" cy="110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Utilização de Recursos</a:t>
          </a:r>
          <a:endParaRPr lang="pt-BR" sz="2800" kern="1200" dirty="0"/>
        </a:p>
      </dsp:txBody>
      <dsp:txXfrm>
        <a:off x="4690615" y="1694014"/>
        <a:ext cx="3282021" cy="1106388"/>
      </dsp:txXfrm>
    </dsp:sp>
    <dsp:sp modelId="{F46E999D-87B4-4D28-8B72-819313570B90}">
      <dsp:nvSpPr>
        <dsp:cNvPr id="0" name=""/>
        <dsp:cNvSpPr/>
      </dsp:nvSpPr>
      <dsp:spPr>
        <a:xfrm>
          <a:off x="4211623" y="3101163"/>
          <a:ext cx="1955631" cy="1368878"/>
        </a:xfrm>
        <a:prstGeom prst="roundRect">
          <a:avLst>
            <a:gd name="adj" fmla="val 16670"/>
          </a:avLst>
        </a:prstGeom>
        <a:solidFill>
          <a:schemeClr val="accent2">
            <a:hueOff val="-13200323"/>
            <a:satOff val="0"/>
            <a:lumOff val="3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Resultado</a:t>
          </a:r>
          <a:endParaRPr lang="pt-BR" sz="3000" b="1" kern="1200" dirty="0"/>
        </a:p>
      </dsp:txBody>
      <dsp:txXfrm>
        <a:off x="4211623" y="3101163"/>
        <a:ext cx="1955631" cy="1368878"/>
      </dsp:txXfrm>
    </dsp:sp>
    <dsp:sp modelId="{37DD5E48-AB32-425C-8FD6-845FA72BDFB1}">
      <dsp:nvSpPr>
        <dsp:cNvPr id="0" name=""/>
        <dsp:cNvSpPr/>
      </dsp:nvSpPr>
      <dsp:spPr>
        <a:xfrm>
          <a:off x="6081232" y="3231717"/>
          <a:ext cx="2054456" cy="110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Max. Eficiência e Lucro</a:t>
          </a:r>
          <a:endParaRPr lang="pt-BR" sz="2800" kern="1200" dirty="0"/>
        </a:p>
      </dsp:txBody>
      <dsp:txXfrm>
        <a:off x="6081232" y="3231717"/>
        <a:ext cx="2054456" cy="11063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BEFA-CB98-4662-800E-D6F2F7F62B46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54B8-4FEF-4715-B278-0ABA5BDDE4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1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Economista e professor de planejamento econômico, </a:t>
            </a:r>
            <a:r>
              <a:rPr lang="pt-BR" dirty="0" smtClean="0">
                <a:solidFill>
                  <a:srgbClr val="FF0000"/>
                </a:solidFill>
              </a:rPr>
              <a:t>Jorge </a:t>
            </a:r>
            <a:r>
              <a:rPr lang="pt-BR" dirty="0" err="1" smtClean="0">
                <a:solidFill>
                  <a:srgbClr val="FF0000"/>
                </a:solidFill>
              </a:rPr>
              <a:t>Ahumada</a:t>
            </a:r>
            <a:r>
              <a:rPr lang="pt-BR" dirty="0" smtClean="0">
                <a:solidFill>
                  <a:srgbClr val="FF0000"/>
                </a:solidFill>
              </a:rPr>
              <a:t> . Testa-</a:t>
            </a:r>
            <a:r>
              <a:rPr lang="pt-BR" baseline="0" dirty="0" smtClean="0">
                <a:solidFill>
                  <a:srgbClr val="FF0000"/>
                </a:solidFill>
              </a:rPr>
              <a:t> Médico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54B8-4FEF-4715-B278-0ABA5BDDE4E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7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Eficácia- é a capacidade de realizar objetivos, Eficiência- é utilizar produtivamente os recursos e Efetividade- é realizar a coisa certa para transformar a situação existente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54B8-4FEF-4715-B278-0ABA5BDDE4E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536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54B8-4FEF-4715-B278-0ABA5BDDE4E0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287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8E1D6D-8B05-4955-A2C3-13195A2977CB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47BEF3-B182-436D-9E1D-7CFAB90DC6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Escola_das_Am%C3%A9ricas" TargetMode="External"/><Relationship Id="rId3" Type="http://schemas.openxmlformats.org/officeDocument/2006/relationships/hyperlink" Target="http://pt.wikipedia.org/wiki/Anticomunismo" TargetMode="External"/><Relationship Id="rId7" Type="http://schemas.openxmlformats.org/officeDocument/2006/relationships/hyperlink" Target="http://pt.wikipedia.org/wiki/Panam%C3%A1" TargetMode="External"/><Relationship Id="rId2" Type="http://schemas.openxmlformats.org/officeDocument/2006/relationships/hyperlink" Target="http://pt.wikipedia.org/wiki/Guerra_F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1984" TargetMode="External"/><Relationship Id="rId5" Type="http://schemas.openxmlformats.org/officeDocument/2006/relationships/hyperlink" Target="http://pt.wikipedia.org/wiki/1946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pt.wikipedia.org/wiki/EUA" TargetMode="External"/><Relationship Id="rId9" Type="http://schemas.openxmlformats.org/officeDocument/2006/relationships/hyperlink" Target="http://pt.wikipedia.org/wiki/Ditad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Kennedy" TargetMode="External"/><Relationship Id="rId7" Type="http://schemas.openxmlformats.org/officeDocument/2006/relationships/hyperlink" Target="http://pt.wikipedia.org/wiki/Bloco_Sovi%C3%A9tico" TargetMode="External"/><Relationship Id="rId2" Type="http://schemas.openxmlformats.org/officeDocument/2006/relationships/hyperlink" Target="http://pt.wikipedia.org/wiki/1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pt.wikipedia.org/wiki/Desenvolvimento_econ%C3%B4mico" TargetMode="External"/><Relationship Id="rId4" Type="http://schemas.openxmlformats.org/officeDocument/2006/relationships/hyperlink" Target="http://pt.wikipedia.org/wiki/Alian%C3%A7a_para_o_Progress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Augusto_Pinochet" TargetMode="External"/><Relationship Id="rId3" Type="http://schemas.openxmlformats.org/officeDocument/2006/relationships/hyperlink" Target="http://pt.wikipedia.org/wiki/Paraguai" TargetMode="External"/><Relationship Id="rId7" Type="http://schemas.openxmlformats.org/officeDocument/2006/relationships/hyperlink" Target="http://pt.wikipedia.org/wiki/Golpe_de_Estado_no_Chile_em_1973" TargetMode="External"/><Relationship Id="rId12" Type="http://schemas.openxmlformats.org/officeDocument/2006/relationships/hyperlink" Target="http://pt.wikipedia.org/wiki/Opera%C3%A7%C3%A3o_Condor" TargetMode="External"/><Relationship Id="rId2" Type="http://schemas.openxmlformats.org/officeDocument/2006/relationships/hyperlink" Target="http://pt.wikipedia.org/wiki/1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1973" TargetMode="External"/><Relationship Id="rId11" Type="http://schemas.openxmlformats.org/officeDocument/2006/relationships/hyperlink" Target="http://pt.wikipedia.org/wiki/Junta_militar" TargetMode="External"/><Relationship Id="rId5" Type="http://schemas.openxmlformats.org/officeDocument/2006/relationships/hyperlink" Target="http://pt.wikipedia.org/wiki/Golpe_de_Estado_no_Brasil_em_1964" TargetMode="External"/><Relationship Id="rId10" Type="http://schemas.openxmlformats.org/officeDocument/2006/relationships/hyperlink" Target="http://pt.wikipedia.org/wiki/1976" TargetMode="External"/><Relationship Id="rId4" Type="http://schemas.openxmlformats.org/officeDocument/2006/relationships/hyperlink" Target="http://pt.wikipedia.org/wiki/1964" TargetMode="External"/><Relationship Id="rId9" Type="http://schemas.openxmlformats.org/officeDocument/2006/relationships/hyperlink" Target="http://pt.wikipedia.org/wiki/Salvador_Allend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t.wikipedia.org/wiki/Salvador_Allen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Venezuela" TargetMode="External"/><Relationship Id="rId2" Type="http://schemas.openxmlformats.org/officeDocument/2006/relationships/hyperlink" Target="http://pt.wikipedia.org/wiki/Planejamento_Estrat%C3%A9gico_Situac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ol%C3%B4mbia" TargetMode="External"/><Relationship Id="rId2" Type="http://schemas.openxmlformats.org/officeDocument/2006/relationships/hyperlink" Target="http://pt.wikipedia.org/wiki/Carac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.wikipedia.org/wiki/Brasil" TargetMode="External"/><Relationship Id="rId4" Type="http://schemas.openxmlformats.org/officeDocument/2006/relationships/hyperlink" Target="http://pt.wikipedia.org/wiki/Equado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orto_Alegre" TargetMode="External"/><Relationship Id="rId3" Type="http://schemas.openxmlformats.org/officeDocument/2006/relationships/hyperlink" Target="http://pt.wikipedia.org/wiki/CUT" TargetMode="External"/><Relationship Id="rId7" Type="http://schemas.openxmlformats.org/officeDocument/2006/relationships/hyperlink" Target="http://pt.wikipedia.org/wiki/Campinas" TargetMode="External"/><Relationship Id="rId2" Type="http://schemas.openxmlformats.org/officeDocument/2006/relationships/hyperlink" Target="http://pt.wikipedia.org/wiki/FIOCRU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Partido_dos_Trabalhadores" TargetMode="External"/><Relationship Id="rId11" Type="http://schemas.openxmlformats.org/officeDocument/2006/relationships/hyperlink" Target="http://pt.wikipedia.org/wiki/Macap%C3%A1" TargetMode="External"/><Relationship Id="rId5" Type="http://schemas.openxmlformats.org/officeDocument/2006/relationships/hyperlink" Target="http://pt.wikipedia.org/w/index.php?title=INAP&amp;action=edit&amp;redlink=1" TargetMode="External"/><Relationship Id="rId10" Type="http://schemas.openxmlformats.org/officeDocument/2006/relationships/hyperlink" Target="http://pt.wikipedia.org/wiki/Vit%C3%B3ria_(Esp%C3%ADrito_Santo)" TargetMode="External"/><Relationship Id="rId4" Type="http://schemas.openxmlformats.org/officeDocument/2006/relationships/hyperlink" Target="http://pt.wikipedia.org/wiki/DIEESE" TargetMode="External"/><Relationship Id="rId9" Type="http://schemas.openxmlformats.org/officeDocument/2006/relationships/hyperlink" Target="http://pt.wikipedia.org/wiki/Piracicab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Origens do planejamento em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Aline Blaya Martins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7986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América Latina</a:t>
            </a:r>
            <a:endParaRPr lang="pt-BR" sz="5400" dirty="0"/>
          </a:p>
        </p:txBody>
      </p:sp>
      <p:sp>
        <p:nvSpPr>
          <p:cNvPr id="5" name="Retângulo 4"/>
          <p:cNvSpPr/>
          <p:nvPr/>
        </p:nvSpPr>
        <p:spPr>
          <a:xfrm>
            <a:off x="786640" y="155679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Ditaduras Populistas – </a:t>
            </a:r>
          </a:p>
          <a:p>
            <a:pPr algn="ctr"/>
            <a:r>
              <a:rPr lang="pt-BR" sz="2800" dirty="0" smtClean="0"/>
              <a:t>USA Política da Boa </a:t>
            </a:r>
            <a:r>
              <a:rPr lang="pt-BR" sz="2800" dirty="0" err="1" smtClean="0"/>
              <a:t>Vizinhaça</a:t>
            </a:r>
            <a:endParaRPr lang="pt-BR" sz="2800" dirty="0"/>
          </a:p>
        </p:txBody>
      </p:sp>
      <p:pic>
        <p:nvPicPr>
          <p:cNvPr id="3074" name="Picture 2" descr="Ficheiro:Gangs all here trai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2095"/>
            <a:ext cx="2675514" cy="36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52095"/>
            <a:ext cx="4838977" cy="362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72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Origem do Planejamento na 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778824" cy="4572000"/>
          </a:xfrm>
        </p:spPr>
        <p:txBody>
          <a:bodyPr/>
          <a:lstStyle/>
          <a:p>
            <a:r>
              <a:rPr lang="pt-BR" dirty="0" smtClean="0"/>
              <a:t>Influência da </a:t>
            </a:r>
            <a:r>
              <a:rPr lang="pt-BR" dirty="0" smtClean="0">
                <a:solidFill>
                  <a:srgbClr val="FF0000"/>
                </a:solidFill>
              </a:rPr>
              <a:t>ONU</a:t>
            </a:r>
            <a:r>
              <a:rPr lang="pt-BR" dirty="0" smtClean="0"/>
              <a:t>, uso do planejamento para o desenvolvimento da AL.</a:t>
            </a:r>
          </a:p>
          <a:p>
            <a:r>
              <a:rPr lang="pt-BR" dirty="0" smtClean="0"/>
              <a:t>Desenvolvimento = Lucro = Industrialização.</a:t>
            </a:r>
          </a:p>
          <a:p>
            <a:r>
              <a:rPr lang="pt-BR" dirty="0" smtClean="0"/>
              <a:t>Criação da </a:t>
            </a:r>
            <a:r>
              <a:rPr lang="pt-BR" dirty="0" smtClean="0">
                <a:solidFill>
                  <a:srgbClr val="FF0000"/>
                </a:solidFill>
              </a:rPr>
              <a:t>CEPAL- </a:t>
            </a:r>
            <a:r>
              <a:rPr lang="pt-BR" dirty="0" smtClean="0"/>
              <a:t>Comissão Econômica para a América Latina.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Associa subdesenvolvimento com economia </a:t>
            </a:r>
            <a:r>
              <a:rPr lang="pt-BR" dirty="0" smtClean="0"/>
              <a:t>exportadora de </a:t>
            </a:r>
            <a:r>
              <a:rPr lang="pt-BR" dirty="0" err="1" smtClean="0"/>
              <a:t>materias</a:t>
            </a:r>
            <a:r>
              <a:rPr lang="pt-BR" dirty="0" smtClean="0"/>
              <a:t> primas e alimentos.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Planejar </a:t>
            </a:r>
            <a:r>
              <a:rPr lang="pt-BR" dirty="0" smtClean="0"/>
              <a:t>para </a:t>
            </a:r>
            <a:r>
              <a:rPr lang="pt-BR" dirty="0" smtClean="0">
                <a:solidFill>
                  <a:srgbClr val="FF0000"/>
                </a:solidFill>
              </a:rPr>
              <a:t>crescer </a:t>
            </a:r>
            <a:r>
              <a:rPr lang="pt-BR" dirty="0" smtClean="0"/>
              <a:t>e</a:t>
            </a:r>
            <a:r>
              <a:rPr lang="pt-BR" dirty="0" smtClean="0">
                <a:solidFill>
                  <a:srgbClr val="FF0000"/>
                </a:solidFill>
              </a:rPr>
              <a:t> desenvolver.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616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Cubana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1952 - 1959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144" y="2348880"/>
            <a:ext cx="6172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6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GF na América do Sul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3851920" y="1689536"/>
            <a:ext cx="4824536" cy="44958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Durante a </a:t>
            </a:r>
            <a:r>
              <a:rPr lang="pt-BR" dirty="0">
                <a:hlinkClick r:id="rId2" tooltip="Guerra Fria"/>
              </a:rPr>
              <a:t>Guerra Fria</a:t>
            </a:r>
            <a:r>
              <a:rPr lang="pt-BR" dirty="0"/>
              <a:t>, o </a:t>
            </a:r>
            <a:r>
              <a:rPr lang="pt-BR" dirty="0">
                <a:hlinkClick r:id="rId3" tooltip="Anticomunismo"/>
              </a:rPr>
              <a:t>anticomunismo</a:t>
            </a:r>
            <a:r>
              <a:rPr lang="pt-BR" dirty="0"/>
              <a:t> dos </a:t>
            </a:r>
            <a:r>
              <a:rPr lang="pt-BR" dirty="0">
                <a:hlinkClick r:id="rId4" tooltip="EUA"/>
              </a:rPr>
              <a:t>EUA</a:t>
            </a:r>
            <a:r>
              <a:rPr lang="pt-BR" dirty="0"/>
              <a:t> fez-se sentir na região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 </a:t>
            </a:r>
            <a:r>
              <a:rPr lang="pt-BR" dirty="0">
                <a:hlinkClick r:id="rId5" tooltip="1946"/>
              </a:rPr>
              <a:t>1946</a:t>
            </a:r>
            <a:r>
              <a:rPr lang="pt-BR" dirty="0"/>
              <a:t> a </a:t>
            </a:r>
            <a:r>
              <a:rPr lang="pt-BR" dirty="0">
                <a:hlinkClick r:id="rId6" tooltip="1984"/>
              </a:rPr>
              <a:t>1984</a:t>
            </a:r>
            <a:r>
              <a:rPr lang="pt-BR" dirty="0"/>
              <a:t>, os Estados Unidos mantiveram no </a:t>
            </a:r>
            <a:r>
              <a:rPr lang="pt-BR" dirty="0">
                <a:hlinkClick r:id="rId7" tooltip="Panamá"/>
              </a:rPr>
              <a:t>Panamá</a:t>
            </a:r>
            <a:r>
              <a:rPr lang="pt-BR" dirty="0"/>
              <a:t> a </a:t>
            </a:r>
            <a:r>
              <a:rPr lang="pt-BR" dirty="0">
                <a:hlinkClick r:id="rId8" tooltip="Escola das Américas"/>
              </a:rPr>
              <a:t>Escola das Américas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finalidade deste órgão era formar lideranças militares pró-EUA. Vários futuros </a:t>
            </a:r>
            <a:r>
              <a:rPr lang="pt-BR" dirty="0">
                <a:hlinkClick r:id="rId9" tooltip="Ditador"/>
              </a:rPr>
              <a:t>ditadores</a:t>
            </a:r>
            <a:r>
              <a:rPr lang="pt-BR" dirty="0"/>
              <a:t> latino-americanos foram alunos desta </a:t>
            </a:r>
            <a:r>
              <a:rPr lang="pt-BR" dirty="0" smtClean="0"/>
              <a:t>instituição</a:t>
            </a:r>
            <a:r>
              <a:rPr lang="pt-BR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5147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4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648" y="736104"/>
            <a:ext cx="7847784" cy="3845024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 smtClean="0">
                <a:hlinkClick r:id="rId2" tooltip="1961"/>
              </a:rPr>
              <a:t>1961</a:t>
            </a:r>
            <a:r>
              <a:rPr lang="pt-BR" dirty="0" smtClean="0"/>
              <a:t>- </a:t>
            </a:r>
            <a:r>
              <a:rPr lang="pt-BR" dirty="0" smtClean="0">
                <a:hlinkClick r:id="rId3" tooltip="Kennedy"/>
              </a:rPr>
              <a:t>Kennedy</a:t>
            </a:r>
            <a:r>
              <a:rPr lang="pt-BR" dirty="0" smtClean="0"/>
              <a:t> cria </a:t>
            </a:r>
            <a:r>
              <a:rPr lang="pt-BR" dirty="0"/>
              <a:t>a </a:t>
            </a:r>
            <a:r>
              <a:rPr lang="pt-BR" b="1" dirty="0">
                <a:hlinkClick r:id="rId4" tooltip="Aliança para o Progresso"/>
              </a:rPr>
              <a:t>Aliança para o Progresso</a:t>
            </a:r>
            <a:r>
              <a:rPr lang="pt-BR" dirty="0"/>
              <a:t>, </a:t>
            </a:r>
            <a:r>
              <a:rPr lang="pt-BR" dirty="0" smtClean="0"/>
              <a:t>p/ abrandar </a:t>
            </a:r>
            <a:r>
              <a:rPr lang="pt-BR" dirty="0"/>
              <a:t>as tensões sociais e auxiliar no </a:t>
            </a:r>
            <a:r>
              <a:rPr lang="pt-BR" dirty="0">
                <a:hlinkClick r:id="rId5" tooltip="Desenvolvimento econômico"/>
              </a:rPr>
              <a:t>desenvolvimento econômico</a:t>
            </a:r>
            <a:r>
              <a:rPr lang="pt-BR" dirty="0"/>
              <a:t> </a:t>
            </a:r>
            <a:r>
              <a:rPr lang="pt-BR" dirty="0" smtClean="0"/>
              <a:t>na AL.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53" y="2708920"/>
            <a:ext cx="39194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 explicativo em forma de nuvem 1"/>
          <p:cNvSpPr/>
          <p:nvPr/>
        </p:nvSpPr>
        <p:spPr>
          <a:xfrm>
            <a:off x="3779912" y="2096852"/>
            <a:ext cx="3888432" cy="2196244"/>
          </a:xfrm>
          <a:prstGeom prst="cloudCallout">
            <a:avLst>
              <a:gd name="adj1" fmla="val -78305"/>
              <a:gd name="adj2" fmla="val -7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20 bilhões em 10 anos é bem razoável para não termos outra Cuba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4608512" y="4348261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“Ajuda técnica e econômica” para afastar </a:t>
            </a:r>
            <a:r>
              <a:rPr lang="pt-BR" sz="2800" dirty="0" smtClean="0"/>
              <a:t>aproximação </a:t>
            </a:r>
            <a:r>
              <a:rPr lang="pt-BR" sz="2800" dirty="0"/>
              <a:t>do </a:t>
            </a:r>
            <a:r>
              <a:rPr lang="pt-BR" sz="2800" dirty="0">
                <a:hlinkClick r:id="rId7" tooltip="Bloco Soviético"/>
              </a:rPr>
              <a:t>bloco soviético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883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Golpes de Estado ocorridos na América do Sul neste período: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2" tooltip="1954"/>
              </a:rPr>
              <a:t>1954</a:t>
            </a:r>
            <a:r>
              <a:rPr lang="pt-BR" dirty="0"/>
              <a:t>: </a:t>
            </a:r>
            <a:r>
              <a:rPr lang="pt-BR" dirty="0">
                <a:hlinkClick r:id="rId3" tooltip="Paraguai"/>
              </a:rPr>
              <a:t>Paraguai</a:t>
            </a:r>
            <a:r>
              <a:rPr lang="pt-BR" dirty="0"/>
              <a:t> - Alfredo Stroessner </a:t>
            </a:r>
            <a:r>
              <a:rPr lang="pt-BR" dirty="0" smtClean="0"/>
              <a:t>até </a:t>
            </a:r>
            <a:r>
              <a:rPr lang="pt-BR" dirty="0"/>
              <a:t>1989.</a:t>
            </a:r>
          </a:p>
          <a:p>
            <a:r>
              <a:rPr lang="pt-BR" dirty="0">
                <a:hlinkClick r:id="rId4" tooltip="1964"/>
              </a:rPr>
              <a:t>1964</a:t>
            </a:r>
            <a:r>
              <a:rPr lang="pt-BR" dirty="0"/>
              <a:t>: </a:t>
            </a:r>
            <a:r>
              <a:rPr lang="pt-BR" dirty="0">
                <a:hlinkClick r:id="rId5" tooltip="Golpe de Estado no Brasil em 1964"/>
              </a:rPr>
              <a:t>Golpe de Estado no </a:t>
            </a:r>
            <a:r>
              <a:rPr lang="pt-BR" dirty="0" smtClean="0">
                <a:hlinkClick r:id="rId5" tooltip="Golpe de Estado no Brasil em 1964"/>
              </a:rPr>
              <a:t>Brasil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>
                <a:hlinkClick r:id="rId6" tooltip="1973"/>
              </a:rPr>
              <a:t>1973</a:t>
            </a:r>
            <a:r>
              <a:rPr lang="pt-BR" dirty="0"/>
              <a:t>: </a:t>
            </a:r>
            <a:r>
              <a:rPr lang="pt-BR" dirty="0">
                <a:hlinkClick r:id="rId7" tooltip="Golpe de Estado no Chile em 1973"/>
              </a:rPr>
              <a:t>Golpe de Estado no Chile</a:t>
            </a:r>
            <a:r>
              <a:rPr lang="pt-BR" dirty="0"/>
              <a:t>: </a:t>
            </a:r>
            <a:r>
              <a:rPr lang="pt-BR" dirty="0" smtClean="0">
                <a:hlinkClick r:id="rId8" tooltip="Augusto Pinochet"/>
              </a:rPr>
              <a:t>Augusto Pinochet</a:t>
            </a:r>
            <a:r>
              <a:rPr lang="pt-BR" dirty="0" smtClean="0"/>
              <a:t>, </a:t>
            </a:r>
            <a:r>
              <a:rPr lang="pt-BR" dirty="0"/>
              <a:t>depôs o presidente </a:t>
            </a:r>
            <a:r>
              <a:rPr lang="pt-BR" dirty="0">
                <a:hlinkClick r:id="rId9" tooltip="Salvador Allende"/>
              </a:rPr>
              <a:t>Salvador Allende</a:t>
            </a:r>
            <a:r>
              <a:rPr lang="pt-BR" dirty="0"/>
              <a:t>.</a:t>
            </a:r>
          </a:p>
          <a:p>
            <a:r>
              <a:rPr lang="pt-BR" dirty="0"/>
              <a:t>De </a:t>
            </a:r>
            <a:r>
              <a:rPr lang="pt-BR" dirty="0">
                <a:hlinkClick r:id="rId2" tooltip="1954"/>
              </a:rPr>
              <a:t>1954</a:t>
            </a:r>
            <a:r>
              <a:rPr lang="pt-BR" dirty="0"/>
              <a:t> a </a:t>
            </a:r>
            <a:r>
              <a:rPr lang="pt-BR" dirty="0">
                <a:hlinkClick r:id="rId10" tooltip="1976"/>
              </a:rPr>
              <a:t>1976</a:t>
            </a:r>
            <a:r>
              <a:rPr lang="pt-BR" dirty="0"/>
              <a:t>, praticamente </a:t>
            </a:r>
            <a:r>
              <a:rPr lang="pt-BR" dirty="0" smtClean="0"/>
              <a:t>toda a AL mergulhou </a:t>
            </a:r>
            <a:r>
              <a:rPr lang="pt-BR" dirty="0"/>
              <a:t>em </a:t>
            </a:r>
            <a:r>
              <a:rPr lang="pt-BR" dirty="0">
                <a:hlinkClick r:id="rId11" tooltip="Junta militar"/>
              </a:rPr>
              <a:t>regimes militares</a:t>
            </a:r>
            <a:r>
              <a:rPr lang="pt-BR" dirty="0" smtClean="0"/>
              <a:t>, </a:t>
            </a:r>
            <a:r>
              <a:rPr lang="pt-BR" dirty="0"/>
              <a:t>Hugo </a:t>
            </a:r>
            <a:r>
              <a:rPr lang="pt-BR" dirty="0" err="1"/>
              <a:t>Bánzer</a:t>
            </a:r>
            <a:r>
              <a:rPr lang="pt-BR" dirty="0"/>
              <a:t> na Bolívia, Leopoldo </a:t>
            </a:r>
            <a:r>
              <a:rPr lang="pt-BR" dirty="0" err="1"/>
              <a:t>Galtieri</a:t>
            </a:r>
            <a:r>
              <a:rPr lang="pt-BR" dirty="0"/>
              <a:t> na </a:t>
            </a:r>
            <a:r>
              <a:rPr lang="pt-BR" dirty="0" smtClean="0"/>
              <a:t>Argentina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 smtClean="0"/>
              <a:t>Vários </a:t>
            </a:r>
            <a:r>
              <a:rPr lang="pt-BR" dirty="0"/>
              <a:t>destes governos colaboraram na </a:t>
            </a:r>
            <a:r>
              <a:rPr lang="pt-BR" dirty="0">
                <a:hlinkClick r:id="rId12" tooltip="Operação Condor"/>
              </a:rPr>
              <a:t>Operação Condor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840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4" t="19544" r="37799" b="6664"/>
          <a:stretch/>
        </p:blipFill>
        <p:spPr bwMode="auto">
          <a:xfrm>
            <a:off x="355420" y="116632"/>
            <a:ext cx="8393044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94886497"/>
              </p:ext>
            </p:extLst>
          </p:nvPr>
        </p:nvGraphicFramePr>
        <p:xfrm>
          <a:off x="-154868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76056" y="2564904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Carta de </a:t>
            </a:r>
            <a:r>
              <a:rPr lang="pt-BR" sz="3200" dirty="0" err="1" smtClean="0"/>
              <a:t>Punta</a:t>
            </a:r>
            <a:r>
              <a:rPr lang="pt-BR" sz="3200" dirty="0" smtClean="0"/>
              <a:t> </a:t>
            </a:r>
            <a:r>
              <a:rPr lang="pt-BR" sz="3200" dirty="0" err="1" smtClean="0"/>
              <a:t>Del’Este</a:t>
            </a:r>
            <a:r>
              <a:rPr lang="pt-BR" sz="3200" dirty="0" smtClean="0"/>
              <a:t>-</a:t>
            </a:r>
          </a:p>
          <a:p>
            <a:r>
              <a:rPr lang="pt-BR" sz="3200" dirty="0" smtClean="0"/>
              <a:t>Aliança p/ Progresso-</a:t>
            </a:r>
            <a:endParaRPr lang="pt-BR" sz="3200" dirty="0"/>
          </a:p>
          <a:p>
            <a:r>
              <a:rPr lang="pt-BR" sz="3200" dirty="0" smtClean="0"/>
              <a:t>OPAS, BDI, FMI + Países </a:t>
            </a:r>
          </a:p>
          <a:p>
            <a:r>
              <a:rPr lang="pt-BR" sz="3200" b="1" dirty="0" smtClean="0"/>
              <a:t>Metas de Saúde para o próximo decênio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962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Opas- objetos isolados </a:t>
            </a:r>
            <a:r>
              <a:rPr lang="pt-BR" dirty="0"/>
              <a:t>e seus </a:t>
            </a:r>
            <a:r>
              <a:rPr lang="pt-BR" dirty="0" smtClean="0"/>
              <a:t>técnicos desconheciam o planejamento para </a:t>
            </a:r>
            <a:r>
              <a:rPr lang="pt-BR" dirty="0"/>
              <a:t>planos globais de </a:t>
            </a:r>
            <a:r>
              <a:rPr lang="pt-BR" dirty="0" smtClean="0"/>
              <a:t>saúde.</a:t>
            </a:r>
          </a:p>
          <a:p>
            <a:r>
              <a:rPr lang="pt-BR" dirty="0" smtClean="0"/>
              <a:t>Abraham </a:t>
            </a:r>
            <a:r>
              <a:rPr lang="pt-BR" dirty="0" err="1" smtClean="0"/>
              <a:t>Horwitz</a:t>
            </a:r>
            <a:r>
              <a:rPr lang="pt-BR" dirty="0"/>
              <a:t>, diretor da </a:t>
            </a:r>
            <a:r>
              <a:rPr lang="pt-BR" dirty="0" smtClean="0">
                <a:solidFill>
                  <a:schemeClr val="accent3"/>
                </a:solidFill>
              </a:rPr>
              <a:t>OPAS</a:t>
            </a:r>
            <a:r>
              <a:rPr lang="pt-BR" dirty="0" smtClean="0"/>
              <a:t>, </a:t>
            </a:r>
            <a:r>
              <a:rPr lang="pt-BR" dirty="0"/>
              <a:t>logo após a </a:t>
            </a:r>
            <a:r>
              <a:rPr lang="pt-BR" dirty="0" smtClean="0"/>
              <a:t>reunião de </a:t>
            </a:r>
            <a:r>
              <a:rPr lang="pt-BR" dirty="0" err="1"/>
              <a:t>Punta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Este, dirige-se a Caracas para </a:t>
            </a:r>
            <a:r>
              <a:rPr lang="pt-BR" dirty="0" smtClean="0"/>
              <a:t>contatos com </a:t>
            </a:r>
            <a:r>
              <a:rPr lang="pt-BR" dirty="0"/>
              <a:t>Jorge </a:t>
            </a:r>
            <a:r>
              <a:rPr lang="pt-BR" dirty="0" err="1"/>
              <a:t>Ahumada</a:t>
            </a:r>
            <a:r>
              <a:rPr lang="pt-BR" dirty="0"/>
              <a:t>, diretor do </a:t>
            </a:r>
            <a:r>
              <a:rPr lang="pt-BR" b="1" dirty="0">
                <a:solidFill>
                  <a:schemeClr val="accent3"/>
                </a:solidFill>
              </a:rPr>
              <a:t>Centro de </a:t>
            </a:r>
            <a:r>
              <a:rPr lang="pt-BR" b="1" dirty="0" smtClean="0">
                <a:solidFill>
                  <a:schemeClr val="accent3"/>
                </a:solidFill>
              </a:rPr>
              <a:t>Estudos do </a:t>
            </a:r>
            <a:r>
              <a:rPr lang="pt-BR" b="1" dirty="0">
                <a:solidFill>
                  <a:schemeClr val="accent3"/>
                </a:solidFill>
              </a:rPr>
              <a:t>Desenvolvimento </a:t>
            </a:r>
            <a:r>
              <a:rPr lang="pt-BR" dirty="0">
                <a:solidFill>
                  <a:schemeClr val="accent3"/>
                </a:solidFill>
              </a:rPr>
              <a:t>da Universidade Central da </a:t>
            </a:r>
            <a:r>
              <a:rPr lang="pt-BR" dirty="0" smtClean="0">
                <a:solidFill>
                  <a:schemeClr val="accent3"/>
                </a:solidFill>
              </a:rPr>
              <a:t>Venezuela — </a:t>
            </a:r>
            <a:r>
              <a:rPr lang="pt-BR" b="1" dirty="0" err="1">
                <a:solidFill>
                  <a:schemeClr val="accent3"/>
                </a:solidFill>
              </a:rPr>
              <a:t>Cendes</a:t>
            </a:r>
            <a:r>
              <a:rPr lang="pt-BR" dirty="0">
                <a:solidFill>
                  <a:schemeClr val="accent3"/>
                </a:solidFill>
              </a:rPr>
              <a:t>-UCV.</a:t>
            </a:r>
          </a:p>
        </p:txBody>
      </p:sp>
    </p:spTree>
    <p:extLst>
      <p:ext uri="{BB962C8B-B14F-4D97-AF65-F5344CB8AC3E}">
        <p14:creationId xmlns:p14="http://schemas.microsoft.com/office/powerpoint/2010/main" xmlns="" val="29687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165618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Jorge </a:t>
            </a:r>
            <a:r>
              <a:rPr lang="pt-BR" dirty="0" err="1">
                <a:solidFill>
                  <a:srgbClr val="FF0000"/>
                </a:solidFill>
              </a:rPr>
              <a:t>Ahumada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e </a:t>
            </a:r>
            <a:r>
              <a:rPr lang="pt-BR" dirty="0"/>
              <a:t>sugere </a:t>
            </a:r>
            <a:r>
              <a:rPr lang="pt-BR" dirty="0" smtClean="0"/>
              <a:t>o nome de </a:t>
            </a:r>
            <a:r>
              <a:rPr lang="pt-BR" b="1" dirty="0" smtClean="0">
                <a:solidFill>
                  <a:srgbClr val="FF0000"/>
                </a:solidFill>
              </a:rPr>
              <a:t>Mario </a:t>
            </a:r>
            <a:r>
              <a:rPr lang="pt-BR" b="1" dirty="0">
                <a:solidFill>
                  <a:srgbClr val="FF0000"/>
                </a:solidFill>
              </a:rPr>
              <a:t>Testa</a:t>
            </a:r>
            <a:r>
              <a:rPr lang="pt-BR" dirty="0"/>
              <a:t>, </a:t>
            </a:r>
            <a:r>
              <a:rPr lang="pt-BR" dirty="0" err="1" smtClean="0"/>
              <a:t>ex</a:t>
            </a:r>
            <a:r>
              <a:rPr lang="pt-BR" dirty="0" smtClean="0"/>
              <a:t>- aluno do mestrado de planejamento econômico </a:t>
            </a:r>
            <a:r>
              <a:rPr lang="pt-BR" dirty="0"/>
              <a:t>no </a:t>
            </a:r>
            <a:r>
              <a:rPr lang="pt-BR" dirty="0" err="1">
                <a:solidFill>
                  <a:srgbClr val="FF0000"/>
                </a:solidFill>
              </a:rPr>
              <a:t>Cendes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763391" cy="34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O "</a:t>
            </a:r>
            <a:r>
              <a:rPr lang="pt-BR" sz="2800" b="1" dirty="0"/>
              <a:t>MÉTODO CENDES/OPAS</a:t>
            </a:r>
            <a:r>
              <a:rPr lang="pt-BR" sz="2800" dirty="0"/>
              <a:t>" foi editado pela Opas, em 1965, sob o título: </a:t>
            </a:r>
            <a:r>
              <a:rPr lang="pt-BR" sz="2800" i="1" dirty="0"/>
              <a:t>Problemas </a:t>
            </a:r>
            <a:r>
              <a:rPr lang="pt-BR" sz="2800" i="1" dirty="0" err="1"/>
              <a:t>Conceptuales</a:t>
            </a:r>
            <a:r>
              <a:rPr lang="pt-BR" sz="2800" i="1" dirty="0"/>
              <a:t> </a:t>
            </a:r>
            <a:r>
              <a:rPr lang="es-ES" sz="2800" i="1" dirty="0"/>
              <a:t>y Metodológicos de la Programación de la Salud </a:t>
            </a:r>
            <a:r>
              <a:rPr lang="pt-BR" sz="2800" dirty="0"/>
              <a:t>(OPS/OMS, 1965).</a:t>
            </a:r>
          </a:p>
        </p:txBody>
      </p:sp>
    </p:spTree>
    <p:extLst>
      <p:ext uri="{BB962C8B-B14F-4D97-AF65-F5344CB8AC3E}">
        <p14:creationId xmlns:p14="http://schemas.microsoft.com/office/powerpoint/2010/main" xmlns="" val="7039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Era </a:t>
            </a:r>
            <a:r>
              <a:rPr lang="pt-BR" dirty="0" err="1" smtClean="0"/>
              <a:t>Pré-Captalista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Impera a previdência...</a:t>
            </a:r>
          </a:p>
          <a:p>
            <a:endParaRPr lang="pt-BR" sz="3600" dirty="0"/>
          </a:p>
          <a:p>
            <a:r>
              <a:rPr lang="pt-BR" sz="3600" dirty="0" smtClean="0"/>
              <a:t>“PRÉ-VIDÊNCIA”</a:t>
            </a:r>
          </a:p>
          <a:p>
            <a:endParaRPr lang="pt-BR" sz="3600" dirty="0"/>
          </a:p>
          <a:p>
            <a:r>
              <a:rPr lang="pt-BR" sz="3600" dirty="0" smtClean="0"/>
              <a:t>O que agrega valor??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267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</a:t>
            </a:r>
            <a:r>
              <a:rPr lang="pt-BR" dirty="0" err="1" smtClean="0"/>
              <a:t>Cendes</a:t>
            </a:r>
            <a:r>
              <a:rPr lang="pt-BR" dirty="0" smtClean="0"/>
              <a:t>-OPAS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957536"/>
            <a:ext cx="8153400" cy="4495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Normativo</a:t>
            </a:r>
            <a:r>
              <a:rPr lang="pt-BR" dirty="0" smtClean="0">
                <a:solidFill>
                  <a:srgbClr val="FF0000"/>
                </a:solidFill>
              </a:rPr>
              <a:t> e economicista: </a:t>
            </a:r>
            <a:r>
              <a:rPr lang="pt-BR" dirty="0" smtClean="0"/>
              <a:t>realidade </a:t>
            </a:r>
            <a:r>
              <a:rPr lang="pt-BR" dirty="0"/>
              <a:t>deve funcionar enquanto norma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Objetivo é </a:t>
            </a:r>
            <a:r>
              <a:rPr lang="pt-BR" dirty="0">
                <a:solidFill>
                  <a:srgbClr val="FF0000"/>
                </a:solidFill>
              </a:rPr>
              <a:t>otimizar os ganhos </a:t>
            </a:r>
            <a:r>
              <a:rPr lang="pt-BR" dirty="0"/>
              <a:t>econômicos obtidos </a:t>
            </a:r>
            <a:r>
              <a:rPr lang="pt-BR" dirty="0" smtClean="0"/>
              <a:t>com saúde </a:t>
            </a:r>
            <a:r>
              <a:rPr lang="pt-BR" dirty="0"/>
              <a:t>e/ou </a:t>
            </a:r>
            <a:r>
              <a:rPr lang="pt-BR" dirty="0">
                <a:solidFill>
                  <a:srgbClr val="FF0000"/>
                </a:solidFill>
              </a:rPr>
              <a:t>diminuir os custos </a:t>
            </a:r>
            <a:r>
              <a:rPr lang="pt-BR" dirty="0"/>
              <a:t>da atenção, sendo </a:t>
            </a:r>
            <a:r>
              <a:rPr lang="pt-BR" dirty="0" smtClean="0"/>
              <a:t>a escolha </a:t>
            </a:r>
            <a:r>
              <a:rPr lang="pt-BR" dirty="0"/>
              <a:t>de </a:t>
            </a:r>
            <a:r>
              <a:rPr lang="pt-BR" dirty="0">
                <a:solidFill>
                  <a:srgbClr val="FF0000"/>
                </a:solidFill>
              </a:rPr>
              <a:t>prioridades</a:t>
            </a:r>
            <a:r>
              <a:rPr lang="pt-BR" dirty="0"/>
              <a:t> feita a partir da relação </a:t>
            </a:r>
            <a:r>
              <a:rPr lang="pt-BR" dirty="0" smtClean="0">
                <a:solidFill>
                  <a:srgbClr val="FF0000"/>
                </a:solidFill>
              </a:rPr>
              <a:t>custo/benefício</a:t>
            </a:r>
          </a:p>
          <a:p>
            <a:endParaRPr lang="pt-BR" dirty="0" smtClean="0"/>
          </a:p>
          <a:p>
            <a:r>
              <a:rPr lang="pt-BR" b="1" i="1" dirty="0" smtClean="0"/>
              <a:t>Anos </a:t>
            </a:r>
            <a:r>
              <a:rPr lang="pt-BR" b="1" i="1" dirty="0"/>
              <a:t>de </a:t>
            </a:r>
            <a:r>
              <a:rPr lang="pt-BR" b="1" i="1" dirty="0" smtClean="0"/>
              <a:t>capacidade produtiva </a:t>
            </a:r>
            <a:r>
              <a:rPr lang="pt-BR" b="1" i="1" dirty="0"/>
              <a:t>perdidos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6094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97656" y="90872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Parceria com o </a:t>
            </a:r>
            <a:r>
              <a:rPr lang="pt-BR" dirty="0" err="1" smtClean="0"/>
              <a:t>Ilpes</a:t>
            </a:r>
            <a:r>
              <a:rPr lang="pt-BR" dirty="0" smtClean="0"/>
              <a:t> </a:t>
            </a:r>
            <a:r>
              <a:rPr lang="pt-BR" dirty="0"/>
              <a:t>(Instituto Latino Americano </a:t>
            </a:r>
            <a:r>
              <a:rPr lang="pt-BR" dirty="0" smtClean="0"/>
              <a:t>de Planificação </a:t>
            </a:r>
            <a:r>
              <a:rPr lang="pt-BR" dirty="0"/>
              <a:t>Econômica e Social</a:t>
            </a:r>
            <a:r>
              <a:rPr lang="pt-BR" dirty="0" smtClean="0"/>
              <a:t>),  </a:t>
            </a:r>
            <a:r>
              <a:rPr lang="pt-BR" dirty="0">
                <a:solidFill>
                  <a:srgbClr val="FF0000"/>
                </a:solidFill>
              </a:rPr>
              <a:t>a capacitação de </a:t>
            </a:r>
            <a:r>
              <a:rPr lang="pt-BR" dirty="0" smtClean="0">
                <a:solidFill>
                  <a:srgbClr val="FF0000"/>
                </a:solidFill>
              </a:rPr>
              <a:t>funcionários de </a:t>
            </a:r>
            <a:r>
              <a:rPr lang="pt-BR" dirty="0">
                <a:solidFill>
                  <a:srgbClr val="FF0000"/>
                </a:solidFill>
              </a:rPr>
              <a:t>órgãos de </a:t>
            </a:r>
            <a:r>
              <a:rPr lang="pt-BR" dirty="0" smtClean="0">
                <a:solidFill>
                  <a:srgbClr val="FF0000"/>
                </a:solidFill>
              </a:rPr>
              <a:t>saúde </a:t>
            </a:r>
            <a:r>
              <a:rPr lang="pt-BR" dirty="0" smtClean="0"/>
              <a:t>na AL.</a:t>
            </a:r>
          </a:p>
          <a:p>
            <a:endParaRPr lang="pt-BR" dirty="0" smtClean="0"/>
          </a:p>
          <a:p>
            <a:r>
              <a:rPr lang="pt-BR" dirty="0" smtClean="0"/>
              <a:t>1968 criado o </a:t>
            </a:r>
            <a:r>
              <a:rPr lang="pt-BR" dirty="0">
                <a:solidFill>
                  <a:srgbClr val="FF0000"/>
                </a:solidFill>
              </a:rPr>
              <a:t>Centro Pan-Americano de Planificação de </a:t>
            </a:r>
            <a:r>
              <a:rPr lang="pt-BR" dirty="0" smtClean="0">
                <a:solidFill>
                  <a:srgbClr val="FF0000"/>
                </a:solidFill>
              </a:rPr>
              <a:t>Saúde</a:t>
            </a:r>
            <a:r>
              <a:rPr lang="pt-BR" dirty="0" smtClean="0"/>
              <a:t>, que </a:t>
            </a:r>
            <a:r>
              <a:rPr lang="pt-BR" dirty="0"/>
              <a:t>passou a funcionar junto ao </a:t>
            </a:r>
            <a:r>
              <a:rPr lang="pt-BR" dirty="0" err="1"/>
              <a:t>Ilpes</a:t>
            </a:r>
            <a:r>
              <a:rPr lang="pt-BR" dirty="0"/>
              <a:t>, em Santiago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Formulação </a:t>
            </a:r>
            <a:r>
              <a:rPr lang="pt-BR" dirty="0"/>
              <a:t>de </a:t>
            </a:r>
            <a:r>
              <a:rPr lang="pt-BR" b="1" dirty="0">
                <a:solidFill>
                  <a:srgbClr val="FF0000"/>
                </a:solidFill>
              </a:rPr>
              <a:t>planos </a:t>
            </a:r>
            <a:r>
              <a:rPr lang="pt-BR" b="1" dirty="0" smtClean="0">
                <a:solidFill>
                  <a:srgbClr val="FF0000"/>
                </a:solidFill>
              </a:rPr>
              <a:t>nacionais </a:t>
            </a:r>
            <a:r>
              <a:rPr lang="pt-BR" dirty="0" smtClean="0"/>
              <a:t>eram </a:t>
            </a:r>
            <a:r>
              <a:rPr lang="pt-BR" dirty="0"/>
              <a:t>um </a:t>
            </a:r>
            <a:r>
              <a:rPr lang="pt-BR" b="1" dirty="0"/>
              <a:t>pré-requisito</a:t>
            </a:r>
            <a:r>
              <a:rPr lang="pt-BR" dirty="0"/>
              <a:t> para </a:t>
            </a:r>
            <a:r>
              <a:rPr lang="pt-BR" b="1" dirty="0"/>
              <a:t>obtenção de </a:t>
            </a:r>
            <a:r>
              <a:rPr lang="pt-BR" b="1" dirty="0" smtClean="0"/>
              <a:t>financiamentos </a:t>
            </a:r>
            <a:r>
              <a:rPr lang="pt-BR" dirty="0" smtClean="0"/>
              <a:t>que perdeu </a:t>
            </a:r>
            <a:r>
              <a:rPr lang="pt-BR" dirty="0"/>
              <a:t>força à medida </a:t>
            </a:r>
            <a:r>
              <a:rPr lang="pt-BR" dirty="0" smtClean="0"/>
              <a:t>a "Aliança </a:t>
            </a:r>
            <a:r>
              <a:rPr lang="pt-BR" dirty="0"/>
              <a:t>para o Progresso</a:t>
            </a:r>
            <a:r>
              <a:rPr lang="pt-BR" dirty="0" smtClean="0"/>
              <a:t>" também se diluiu </a:t>
            </a:r>
            <a:r>
              <a:rPr lang="pt-BR" dirty="0"/>
              <a:t>(OPS/CPPS, 1975).</a:t>
            </a:r>
          </a:p>
        </p:txBody>
      </p:sp>
    </p:spTree>
    <p:extLst>
      <p:ext uri="{BB962C8B-B14F-4D97-AF65-F5344CB8AC3E}">
        <p14:creationId xmlns:p14="http://schemas.microsoft.com/office/powerpoint/2010/main" xmlns="" val="10131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90600"/>
          </a:xfrm>
        </p:spPr>
        <p:txBody>
          <a:bodyPr/>
          <a:lstStyle/>
          <a:p>
            <a:r>
              <a:rPr lang="pt-BR" dirty="0" smtClean="0"/>
              <a:t>E as condições de saúde na 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4048" y="1741512"/>
            <a:ext cx="3888432" cy="44958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idéia</a:t>
            </a:r>
            <a:r>
              <a:rPr lang="pt-BR" dirty="0" smtClean="0"/>
              <a:t> do planejamento </a:t>
            </a:r>
            <a:r>
              <a:rPr lang="pt-BR" dirty="0"/>
              <a:t>vingou, e </a:t>
            </a:r>
            <a:r>
              <a:rPr lang="pt-BR" b="1" dirty="0"/>
              <a:t>muitos países </a:t>
            </a:r>
            <a:r>
              <a:rPr lang="pt-BR" b="1" dirty="0" smtClean="0"/>
              <a:t>passaram a </a:t>
            </a:r>
            <a:r>
              <a:rPr lang="pt-BR" b="1" dirty="0"/>
              <a:t>fazer planos de saúde </a:t>
            </a:r>
            <a:r>
              <a:rPr lang="pt-BR" dirty="0"/>
              <a:t>utilizando</a:t>
            </a:r>
            <a:r>
              <a:rPr lang="pt-BR" dirty="0" smtClean="0"/>
              <a:t>, </a:t>
            </a:r>
            <a:r>
              <a:rPr lang="pt-BR" dirty="0"/>
              <a:t>o método </a:t>
            </a:r>
            <a:r>
              <a:rPr lang="pt-BR" dirty="0" err="1"/>
              <a:t>Cendes</a:t>
            </a:r>
            <a:r>
              <a:rPr lang="pt-BR" dirty="0"/>
              <a:t>/Opas.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Entretanto, </a:t>
            </a:r>
            <a:r>
              <a:rPr lang="pt-BR" b="1" dirty="0" smtClean="0"/>
              <a:t>começaram  também </a:t>
            </a:r>
            <a:r>
              <a:rPr lang="pt-BR" b="1" dirty="0"/>
              <a:t>a aparecer problemas que o </a:t>
            </a:r>
            <a:r>
              <a:rPr lang="pt-BR" b="1" dirty="0" smtClean="0"/>
              <a:t>método não </a:t>
            </a:r>
            <a:r>
              <a:rPr lang="pt-BR" b="1" dirty="0"/>
              <a:t>resolvia, o que levou à incorporação de </a:t>
            </a:r>
            <a:r>
              <a:rPr lang="pt-BR" b="1" dirty="0" smtClean="0"/>
              <a:t>algumas </a:t>
            </a:r>
            <a:r>
              <a:rPr lang="pt-BR" b="1" dirty="0"/>
              <a:t>modificações ao método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3100"/>
            <a:ext cx="4629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5291916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Hospício em Barbacena 1903-1980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83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com as modificações? Deu certo?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8153400" cy="32403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Não!!</a:t>
            </a:r>
          </a:p>
          <a:p>
            <a:r>
              <a:rPr lang="pt-BR" dirty="0" smtClean="0"/>
              <a:t>A </a:t>
            </a:r>
            <a:r>
              <a:rPr lang="pt-BR" dirty="0"/>
              <a:t>época, o </a:t>
            </a:r>
            <a:r>
              <a:rPr lang="pt-BR" b="1" dirty="0"/>
              <a:t>descrédito</a:t>
            </a:r>
            <a:r>
              <a:rPr lang="pt-BR" dirty="0"/>
              <a:t> do método </a:t>
            </a:r>
            <a:r>
              <a:rPr lang="pt-BR" dirty="0" err="1" smtClean="0"/>
              <a:t>Cendes</a:t>
            </a:r>
            <a:r>
              <a:rPr lang="pt-BR" dirty="0" smtClean="0"/>
              <a:t>/Opas não </a:t>
            </a:r>
            <a:r>
              <a:rPr lang="pt-BR" dirty="0"/>
              <a:t>advém apenas de problemas internos ao </a:t>
            </a:r>
            <a:r>
              <a:rPr lang="pt-BR" dirty="0" smtClean="0"/>
              <a:t>método, — planejamento de </a:t>
            </a:r>
            <a:r>
              <a:rPr lang="pt-BR" dirty="0"/>
              <a:t>saúde — o que está em discussão são </a:t>
            </a:r>
            <a:r>
              <a:rPr lang="pt-BR" dirty="0" smtClean="0"/>
              <a:t>as próprias </a:t>
            </a:r>
            <a:r>
              <a:rPr lang="pt-BR" dirty="0"/>
              <a:t>teorias </a:t>
            </a:r>
            <a:r>
              <a:rPr lang="pt-BR" dirty="0" smtClean="0"/>
              <a:t>desenvolvimentistas </a:t>
            </a:r>
            <a:r>
              <a:rPr lang="pt-BR" dirty="0"/>
              <a:t>orientadoras </a:t>
            </a:r>
            <a:r>
              <a:rPr lang="pt-BR" dirty="0" smtClean="0"/>
              <a:t>das propostas </a:t>
            </a:r>
            <a:r>
              <a:rPr lang="pt-BR" dirty="0"/>
              <a:t>de planejamento como instrumento para </a:t>
            </a:r>
            <a:r>
              <a:rPr lang="pt-BR" dirty="0" smtClean="0"/>
              <a:t>a superação </a:t>
            </a:r>
            <a:r>
              <a:rPr lang="pt-BR" dirty="0"/>
              <a:t>do subdesenvolvimento.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23824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755576" y="1773684"/>
            <a:ext cx="3300809" cy="1511300"/>
          </a:xfrm>
        </p:spPr>
        <p:txBody>
          <a:bodyPr/>
          <a:lstStyle/>
          <a:p>
            <a:r>
              <a:rPr lang="pt-BR" dirty="0" smtClean="0"/>
              <a:t>Usina Hidrelétrica de Itaipu.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4762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80" y="3068960"/>
            <a:ext cx="4042420" cy="30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4805387" y="4654004"/>
            <a:ext cx="3439021" cy="1511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Ponte Rio-Niterói. </a:t>
            </a:r>
            <a:endParaRPr lang="pt-BR" dirty="0"/>
          </a:p>
        </p:txBody>
      </p:sp>
      <p:sp>
        <p:nvSpPr>
          <p:cNvPr id="8" name="Seta para cima 7"/>
          <p:cNvSpPr/>
          <p:nvPr/>
        </p:nvSpPr>
        <p:spPr>
          <a:xfrm>
            <a:off x="683568" y="404664"/>
            <a:ext cx="100811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974470" y="332656"/>
            <a:ext cx="518981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Desenvolvimento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0155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4710043"/>
            <a:ext cx="80648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Na década de 1980, </a:t>
            </a:r>
            <a:r>
              <a:rPr lang="pt-BR" b="1" dirty="0" smtClean="0"/>
              <a:t>dona Iraci, na </a:t>
            </a:r>
            <a:r>
              <a:rPr lang="pt-BR" b="1" dirty="0"/>
              <a:t>frente de um serviço do Programa de Emergência, </a:t>
            </a:r>
            <a:r>
              <a:rPr lang="pt-BR" b="1" dirty="0" smtClean="0"/>
              <a:t>sozinha </a:t>
            </a:r>
            <a:r>
              <a:rPr lang="pt-BR" b="1" dirty="0"/>
              <a:t>em casa com os dez filhos depois que o marido precisou tentar a vida em outro lugar do país. Ela trabalhava para construir açudes e tornou-se um símbolo da miséria no Nordeste.</a:t>
            </a:r>
          </a:p>
        </p:txBody>
      </p:sp>
      <p:sp>
        <p:nvSpPr>
          <p:cNvPr id="4" name="Seta para cima 3"/>
          <p:cNvSpPr/>
          <p:nvPr/>
        </p:nvSpPr>
        <p:spPr>
          <a:xfrm>
            <a:off x="1187624" y="692696"/>
            <a:ext cx="100811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352908" y="332656"/>
            <a:ext cx="443294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Miséria</a:t>
            </a:r>
          </a:p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Dívida Externa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Percebe-se que: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5064" y="2248272"/>
            <a:ext cx="8153400" cy="298092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Maior </a:t>
            </a:r>
            <a:r>
              <a:rPr lang="pt-BR" dirty="0">
                <a:solidFill>
                  <a:schemeClr val="accent3"/>
                </a:solidFill>
              </a:rPr>
              <a:t>ritmo de desenvolvimento alcançado num </a:t>
            </a:r>
            <a:r>
              <a:rPr lang="pt-BR" dirty="0" smtClean="0">
                <a:solidFill>
                  <a:schemeClr val="accent3"/>
                </a:solidFill>
              </a:rPr>
              <a:t>país não faz deste </a:t>
            </a:r>
            <a:r>
              <a:rPr lang="pt-BR" dirty="0">
                <a:solidFill>
                  <a:schemeClr val="accent3"/>
                </a:solidFill>
              </a:rPr>
              <a:t>menos </a:t>
            </a:r>
            <a:r>
              <a:rPr lang="pt-BR" dirty="0" smtClean="0">
                <a:solidFill>
                  <a:schemeClr val="accent3"/>
                </a:solidFill>
              </a:rPr>
              <a:t>dependente,</a:t>
            </a:r>
            <a:r>
              <a:rPr lang="pt-BR" dirty="0" smtClean="0"/>
              <a:t> </a:t>
            </a:r>
            <a:r>
              <a:rPr lang="pt-BR" dirty="0"/>
              <a:t>nem </a:t>
            </a:r>
            <a:r>
              <a:rPr lang="pt-BR" dirty="0" smtClean="0"/>
              <a:t>leva </a:t>
            </a:r>
            <a:r>
              <a:rPr lang="pt-BR" dirty="0"/>
              <a:t>à </a:t>
            </a:r>
            <a:r>
              <a:rPr lang="pt-BR" dirty="0" smtClean="0"/>
              <a:t>solução dos </a:t>
            </a:r>
            <a:r>
              <a:rPr lang="pt-BR" dirty="0"/>
              <a:t>problemas diagnosticados, como, por exemplo, </a:t>
            </a:r>
            <a:r>
              <a:rPr lang="pt-BR" dirty="0" smtClean="0"/>
              <a:t>a concentração </a:t>
            </a:r>
            <a:r>
              <a:rPr lang="pt-BR" dirty="0"/>
              <a:t>de renda e o desemprego</a:t>
            </a:r>
            <a:r>
              <a:rPr lang="pt-BR" dirty="0" smtClean="0"/>
              <a:t>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331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80244" y="2248272"/>
            <a:ext cx="8153400" cy="2980928"/>
          </a:xfrm>
        </p:spPr>
        <p:txBody>
          <a:bodyPr>
            <a:normAutofit/>
          </a:bodyPr>
          <a:lstStyle/>
          <a:p>
            <a:r>
              <a:rPr lang="pt-BR" dirty="0" smtClean="0"/>
              <a:t>Mudar </a:t>
            </a:r>
            <a:r>
              <a:rPr lang="pt-BR" dirty="0"/>
              <a:t>os </a:t>
            </a:r>
            <a:r>
              <a:rPr lang="pt-BR" dirty="0" smtClean="0"/>
              <a:t>processos significa </a:t>
            </a:r>
            <a:r>
              <a:rPr lang="pt-BR" dirty="0"/>
              <a:t>pensar no político, pensar uma estrutura </a:t>
            </a:r>
            <a:r>
              <a:rPr lang="pt-BR" dirty="0" smtClean="0"/>
              <a:t>de </a:t>
            </a:r>
            <a:r>
              <a:rPr lang="pt-BR" b="1" dirty="0" smtClean="0"/>
              <a:t>relações </a:t>
            </a:r>
            <a:r>
              <a:rPr lang="pt-BR" b="1" dirty="0"/>
              <a:t>de poder</a:t>
            </a:r>
            <a:r>
              <a:rPr lang="pt-BR" dirty="0"/>
              <a:t>, um sistema de decisões, um </a:t>
            </a:r>
            <a:r>
              <a:rPr lang="pt-BR" dirty="0" smtClean="0"/>
              <a:t>padrão de </a:t>
            </a:r>
            <a:r>
              <a:rPr lang="pt-BR" dirty="0"/>
              <a:t>relações com o exterior, uma definição das </a:t>
            </a:r>
            <a:r>
              <a:rPr lang="pt-BR" dirty="0" smtClean="0"/>
              <a:t>relações sociais </a:t>
            </a:r>
            <a:r>
              <a:rPr lang="pt-BR" dirty="0"/>
              <a:t>de produção que caracteriza a sociedade </a:t>
            </a:r>
            <a:r>
              <a:rPr lang="pt-BR" dirty="0" smtClean="0"/>
              <a:t>que se </a:t>
            </a:r>
            <a:r>
              <a:rPr lang="pt-BR" dirty="0"/>
              <a:t>pretende construir (Matus, 1978).</a:t>
            </a:r>
          </a:p>
        </p:txBody>
      </p:sp>
    </p:spTree>
    <p:extLst>
      <p:ext uri="{BB962C8B-B14F-4D97-AF65-F5344CB8AC3E}">
        <p14:creationId xmlns:p14="http://schemas.microsoft.com/office/powerpoint/2010/main" xmlns="" val="11817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80244" y="692696"/>
            <a:ext cx="8153400" cy="2578100"/>
          </a:xfrm>
        </p:spPr>
        <p:txBody>
          <a:bodyPr/>
          <a:lstStyle/>
          <a:p>
            <a:r>
              <a:rPr lang="pt-BR" dirty="0"/>
              <a:t>O político precisa</a:t>
            </a:r>
            <a:r>
              <a:rPr lang="pt-BR" dirty="0" smtClean="0"/>
              <a:t>, então</a:t>
            </a:r>
            <a:r>
              <a:rPr lang="pt-BR" dirty="0"/>
              <a:t>, ser incorporado ao planejamento não </a:t>
            </a:r>
            <a:r>
              <a:rPr lang="pt-BR" dirty="0" smtClean="0"/>
              <a:t>mais como </a:t>
            </a:r>
            <a:r>
              <a:rPr lang="pt-BR" dirty="0"/>
              <a:t>um fator, mas como </a:t>
            </a:r>
            <a:r>
              <a:rPr lang="pt-BR" i="1" dirty="0"/>
              <a:t>objeto </a:t>
            </a:r>
            <a:r>
              <a:rPr lang="pt-BR" dirty="0"/>
              <a:t>do planejamento.</a:t>
            </a:r>
          </a:p>
          <a:p>
            <a:r>
              <a:rPr lang="pt-BR" dirty="0"/>
              <a:t>Começam aí as formulações de </a:t>
            </a:r>
            <a:r>
              <a:rPr lang="pt-BR" b="1" dirty="0"/>
              <a:t>planejamento estratégico.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929" y="3356992"/>
            <a:ext cx="3210247" cy="25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2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Carlos Matus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824536" cy="4896544"/>
          </a:xfrm>
        </p:spPr>
        <p:txBody>
          <a:bodyPr>
            <a:noAutofit/>
          </a:bodyPr>
          <a:lstStyle/>
          <a:p>
            <a:r>
              <a:rPr lang="pt-BR" sz="2400" dirty="0" smtClean="0"/>
              <a:t>Chileno, formou-se</a:t>
            </a:r>
            <a:r>
              <a:rPr lang="pt-BR" sz="2400" dirty="0"/>
              <a:t>, em 1955 na Escola de Economia da Universidade do Chile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Desempenhou </a:t>
            </a:r>
            <a:r>
              <a:rPr lang="pt-BR" sz="2400" dirty="0"/>
              <a:t>funções como assessor do Ministro da Fazenda e como Ministro da Economia </a:t>
            </a:r>
            <a:r>
              <a:rPr lang="pt-BR" sz="2400" dirty="0" smtClean="0"/>
              <a:t>de </a:t>
            </a:r>
            <a:r>
              <a:rPr lang="pt-BR" sz="2400" dirty="0" smtClean="0">
                <a:hlinkClick r:id="rId2" tooltip="Salvador Allende"/>
              </a:rPr>
              <a:t>Salvador </a:t>
            </a:r>
            <a:r>
              <a:rPr lang="pt-BR" sz="2400" dirty="0">
                <a:hlinkClick r:id="rId2" tooltip="Salvador Allende"/>
              </a:rPr>
              <a:t>Allende</a:t>
            </a:r>
            <a:r>
              <a:rPr lang="pt-BR" sz="2400" dirty="0"/>
              <a:t> (</a:t>
            </a:r>
            <a:r>
              <a:rPr lang="pt-BR" sz="2400" dirty="0" smtClean="0"/>
              <a:t>1965 </a:t>
            </a:r>
            <a:r>
              <a:rPr lang="pt-BR" sz="2400" dirty="0"/>
              <a:t>a </a:t>
            </a:r>
            <a:r>
              <a:rPr lang="pt-BR" sz="2400" dirty="0" smtClean="0"/>
              <a:t>1970),</a:t>
            </a:r>
          </a:p>
          <a:p>
            <a:r>
              <a:rPr lang="pt-BR" sz="2400" dirty="0" smtClean="0"/>
              <a:t>Maior </a:t>
            </a:r>
            <a:r>
              <a:rPr lang="pt-BR" sz="2400" dirty="0"/>
              <a:t>estudioso da </a:t>
            </a:r>
            <a:r>
              <a:rPr lang="pt-BR" sz="2400" dirty="0" smtClean="0"/>
              <a:t>AL, </a:t>
            </a:r>
            <a:r>
              <a:rPr lang="pt-BR" sz="2400" dirty="0"/>
              <a:t>sobre </a:t>
            </a:r>
            <a:r>
              <a:rPr lang="pt-BR" sz="2400" dirty="0" smtClean="0"/>
              <a:t>PE </a:t>
            </a:r>
            <a:r>
              <a:rPr lang="pt-BR" sz="2400" dirty="0"/>
              <a:t>de governo, capacidade de governo, governabilidade, estilos estratégicos de governo, entre outros assuntos.</a:t>
            </a:r>
          </a:p>
          <a:p>
            <a:endParaRPr lang="pt-B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5284"/>
            <a:ext cx="3599165" cy="46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21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64704"/>
            <a:ext cx="100203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874" y="5457825"/>
            <a:ext cx="81534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 smtClean="0"/>
              <a:t>Um homem digno é um homem sempre ocupado... Conserva-se o que é... O futuro a Deus pertence...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9634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NA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Em 1973 é escrito pelo </a:t>
            </a:r>
            <a:r>
              <a:rPr lang="pt-BR" i="1" dirty="0"/>
              <a:t>Centro </a:t>
            </a:r>
            <a:r>
              <a:rPr lang="pt-BR" i="1" dirty="0" err="1"/>
              <a:t>Panamericano</a:t>
            </a:r>
            <a:r>
              <a:rPr lang="pt-BR" i="1" dirty="0"/>
              <a:t> </a:t>
            </a:r>
            <a:r>
              <a:rPr lang="pt-BR" i="1" dirty="0" smtClean="0"/>
              <a:t>de </a:t>
            </a:r>
            <a:r>
              <a:rPr lang="es-ES" i="1" dirty="0" smtClean="0"/>
              <a:t>Planificación </a:t>
            </a:r>
            <a:r>
              <a:rPr lang="es-ES" i="1" dirty="0"/>
              <a:t>de la Salud </a:t>
            </a:r>
            <a:r>
              <a:rPr lang="es-ES" dirty="0"/>
              <a:t>o </a:t>
            </a:r>
            <a:r>
              <a:rPr lang="es-ES" b="1" dirty="0"/>
              <a:t>documento </a:t>
            </a:r>
            <a:r>
              <a:rPr lang="es-ES" b="1" i="1" dirty="0" smtClean="0"/>
              <a:t>Formulación </a:t>
            </a:r>
            <a:r>
              <a:rPr lang="pt-BR" b="1" i="1" dirty="0" smtClean="0"/>
              <a:t>de </a:t>
            </a:r>
            <a:r>
              <a:rPr lang="pt-BR" b="1" i="1" dirty="0"/>
              <a:t>Políticas de </a:t>
            </a:r>
            <a:r>
              <a:rPr lang="pt-BR" b="1" i="1" dirty="0" err="1" smtClean="0"/>
              <a:t>Salud</a:t>
            </a:r>
            <a:r>
              <a:rPr lang="pt-BR" i="1" dirty="0" smtClean="0"/>
              <a:t>.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doc</a:t>
            </a:r>
            <a:r>
              <a:rPr lang="pt-BR" dirty="0" smtClean="0"/>
              <a:t> </a:t>
            </a:r>
            <a:r>
              <a:rPr lang="pt-BR" dirty="0"/>
              <a:t>as </a:t>
            </a:r>
            <a:r>
              <a:rPr lang="pt-BR" dirty="0" smtClean="0"/>
              <a:t>relações entre </a:t>
            </a:r>
            <a:r>
              <a:rPr lang="pt-BR" dirty="0"/>
              <a:t>as forças sociais, os conflitos e a </a:t>
            </a:r>
            <a:r>
              <a:rPr lang="pt-BR" dirty="0" smtClean="0"/>
              <a:t>viabilidade aparece.</a:t>
            </a:r>
          </a:p>
          <a:p>
            <a:r>
              <a:rPr lang="pt-BR" dirty="0" smtClean="0"/>
              <a:t>Estratégia </a:t>
            </a:r>
            <a:r>
              <a:rPr lang="pt-BR" dirty="0"/>
              <a:t>tem o sentido </a:t>
            </a:r>
            <a:r>
              <a:rPr lang="pt-BR" dirty="0" smtClean="0"/>
              <a:t>da </a:t>
            </a:r>
            <a:r>
              <a:rPr lang="pt-BR" i="1" dirty="0" smtClean="0"/>
              <a:t>seleção </a:t>
            </a:r>
            <a:r>
              <a:rPr lang="pt-BR" i="1" dirty="0"/>
              <a:t>de meios, intensidade e oportunidades de </a:t>
            </a:r>
            <a:r>
              <a:rPr lang="pt-BR" i="1" dirty="0" smtClean="0"/>
              <a:t>ação e </a:t>
            </a:r>
            <a:r>
              <a:rPr lang="pt-BR" i="1" dirty="0"/>
              <a:t>discussão</a:t>
            </a:r>
            <a:r>
              <a:rPr lang="pt-BR" dirty="0"/>
              <a:t>, </a:t>
            </a:r>
            <a:r>
              <a:rPr lang="pt-BR" i="1" dirty="0"/>
              <a:t>que exige a dialética das vontades </a:t>
            </a:r>
            <a:r>
              <a:rPr lang="pt-BR" i="1" dirty="0" smtClean="0"/>
              <a:t>enfrentadas </a:t>
            </a:r>
            <a:r>
              <a:rPr lang="pt-BR" dirty="0" smtClean="0"/>
              <a:t>(</a:t>
            </a:r>
            <a:r>
              <a:rPr lang="pt-BR" dirty="0"/>
              <a:t>OPS/CPPS, 1975</a:t>
            </a:r>
            <a:r>
              <a:rPr lang="pt-BR" dirty="0" smtClean="0"/>
              <a:t>).</a:t>
            </a:r>
          </a:p>
          <a:p>
            <a:r>
              <a:rPr lang="pt-BR" dirty="0" smtClean="0">
                <a:solidFill>
                  <a:schemeClr val="accent3"/>
                </a:solidFill>
              </a:rPr>
              <a:t>O planejamento é situado no campo das decisões políticas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86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Mesmo assim, o </a:t>
            </a:r>
            <a:r>
              <a:rPr lang="pt-BR" dirty="0" smtClean="0"/>
              <a:t>documento</a:t>
            </a:r>
            <a:r>
              <a:rPr lang="pt-BR" i="1" dirty="0" smtClean="0"/>
              <a:t>, </a:t>
            </a:r>
            <a:r>
              <a:rPr lang="pt-BR" dirty="0"/>
              <a:t>tem sua </a:t>
            </a:r>
            <a:r>
              <a:rPr lang="pt-BR" dirty="0" smtClean="0"/>
              <a:t>distribuição restringida/proibida </a:t>
            </a:r>
            <a:r>
              <a:rPr lang="pt-BR" dirty="0"/>
              <a:t>pela </a:t>
            </a:r>
            <a:r>
              <a:rPr lang="pt-BR" b="1" dirty="0"/>
              <a:t>Opas que não </a:t>
            </a:r>
            <a:r>
              <a:rPr lang="pt-BR" b="1" dirty="0" smtClean="0"/>
              <a:t>assume o </a:t>
            </a:r>
            <a:r>
              <a:rPr lang="pt-BR" b="1" dirty="0"/>
              <a:t>seu conteúdo "mais político"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Essa </a:t>
            </a:r>
            <a:r>
              <a:rPr lang="pt-BR" dirty="0"/>
              <a:t>é a época </a:t>
            </a:r>
            <a:r>
              <a:rPr lang="pt-BR" dirty="0" smtClean="0"/>
              <a:t>em que </a:t>
            </a:r>
            <a:r>
              <a:rPr lang="pt-BR" dirty="0"/>
              <a:t>o </a:t>
            </a:r>
            <a:r>
              <a:rPr lang="pt-BR" dirty="0">
                <a:solidFill>
                  <a:schemeClr val="accent3"/>
                </a:solidFill>
              </a:rPr>
              <a:t>avanço</a:t>
            </a:r>
            <a:r>
              <a:rPr lang="pt-BR" dirty="0"/>
              <a:t> significativo do </a:t>
            </a:r>
            <a:r>
              <a:rPr lang="pt-BR" dirty="0">
                <a:solidFill>
                  <a:schemeClr val="accent3"/>
                </a:solidFill>
              </a:rPr>
              <a:t>movimento popular</a:t>
            </a:r>
            <a:r>
              <a:rPr lang="pt-BR" dirty="0"/>
              <a:t>, </a:t>
            </a:r>
            <a:r>
              <a:rPr lang="pt-BR" dirty="0" smtClean="0"/>
              <a:t>na AL, </a:t>
            </a:r>
            <a:r>
              <a:rPr lang="pt-BR" dirty="0"/>
              <a:t>é sufocado por </a:t>
            </a:r>
            <a:r>
              <a:rPr lang="pt-BR" dirty="0" smtClean="0"/>
              <a:t>imposição das </a:t>
            </a:r>
            <a:r>
              <a:rPr lang="pt-BR" dirty="0"/>
              <a:t>ditaduras, com o </a:t>
            </a:r>
            <a:r>
              <a:rPr lang="pt-BR" dirty="0" smtClean="0"/>
              <a:t>apoio norte-americano </a:t>
            </a:r>
            <a:r>
              <a:rPr lang="pt-BR" dirty="0"/>
              <a:t>(Testa, 1985).</a:t>
            </a:r>
          </a:p>
        </p:txBody>
      </p:sp>
    </p:spTree>
    <p:extLst>
      <p:ext uri="{BB962C8B-B14F-4D97-AF65-F5344CB8AC3E}">
        <p14:creationId xmlns:p14="http://schemas.microsoft.com/office/powerpoint/2010/main" xmlns="" val="17431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2176264"/>
            <a:ext cx="8153400" cy="3268960"/>
          </a:xfrm>
        </p:spPr>
        <p:txBody>
          <a:bodyPr>
            <a:normAutofit/>
          </a:bodyPr>
          <a:lstStyle/>
          <a:p>
            <a:r>
              <a:rPr lang="pt-BR" dirty="0" smtClean="0"/>
              <a:t>Muitos </a:t>
            </a:r>
            <a:r>
              <a:rPr lang="pt-BR" dirty="0"/>
              <a:t>dos </a:t>
            </a:r>
            <a:r>
              <a:rPr lang="pt-BR" b="1" dirty="0" smtClean="0"/>
              <a:t>profissionais</a:t>
            </a:r>
            <a:r>
              <a:rPr lang="pt-BR" dirty="0" smtClean="0"/>
              <a:t> e </a:t>
            </a:r>
            <a:r>
              <a:rPr lang="pt-BR" dirty="0"/>
              <a:t>teóricos do planejamento são </a:t>
            </a:r>
            <a:r>
              <a:rPr lang="pt-BR" b="1" dirty="0"/>
              <a:t>afastados dos </a:t>
            </a:r>
            <a:r>
              <a:rPr lang="pt-BR" b="1" dirty="0" smtClean="0"/>
              <a:t>níveis de </a:t>
            </a:r>
            <a:r>
              <a:rPr lang="pt-BR" b="1" dirty="0"/>
              <a:t>intervenção </a:t>
            </a:r>
            <a:r>
              <a:rPr lang="pt-BR" dirty="0"/>
              <a:t>e vão reinserir-se em outros países</a:t>
            </a:r>
            <a:r>
              <a:rPr lang="pt-BR" dirty="0" smtClean="0"/>
              <a:t>, geralmente </a:t>
            </a:r>
            <a:r>
              <a:rPr lang="pt-BR" dirty="0"/>
              <a:t>em instâncias acadêmicas, onde se </a:t>
            </a:r>
            <a:r>
              <a:rPr lang="pt-BR" dirty="0" smtClean="0"/>
              <a:t>dedicam a </a:t>
            </a:r>
            <a:r>
              <a:rPr lang="pt-BR" dirty="0"/>
              <a:t>uma reflexão sobre as suas atuações e sobre o </a:t>
            </a:r>
            <a:r>
              <a:rPr lang="pt-BR" dirty="0" smtClean="0"/>
              <a:t>fracasso dos </a:t>
            </a:r>
            <a:r>
              <a:rPr lang="pt-BR" dirty="0"/>
              <a:t>movimentos dos quais participaram.</a:t>
            </a:r>
          </a:p>
        </p:txBody>
      </p:sp>
    </p:spTree>
    <p:extLst>
      <p:ext uri="{BB962C8B-B14F-4D97-AF65-F5344CB8AC3E}">
        <p14:creationId xmlns:p14="http://schemas.microsoft.com/office/powerpoint/2010/main" xmlns="" val="61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Entre eles... Mário Testa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97656" y="2605608"/>
            <a:ext cx="8153400" cy="4495800"/>
          </a:xfrm>
        </p:spPr>
        <p:txBody>
          <a:bodyPr>
            <a:noAutofit/>
          </a:bodyPr>
          <a:lstStyle/>
          <a:p>
            <a:r>
              <a:rPr lang="pt-BR" sz="3200" dirty="0" smtClean="0"/>
              <a:t>Que inspirou e trabalhou no </a:t>
            </a:r>
            <a:r>
              <a:rPr lang="pt-BR" sz="3200" dirty="0" err="1" smtClean="0"/>
              <a:t>Cendes</a:t>
            </a:r>
            <a:r>
              <a:rPr lang="pt-BR" sz="3200" dirty="0" smtClean="0"/>
              <a:t> no </a:t>
            </a:r>
            <a:r>
              <a:rPr lang="pt-BR" sz="3200" dirty="0"/>
              <a:t>desenvolvendo o método </a:t>
            </a:r>
            <a:r>
              <a:rPr lang="pt-BR" sz="3200" dirty="0" err="1" smtClean="0"/>
              <a:t>Cendes</a:t>
            </a:r>
            <a:r>
              <a:rPr lang="pt-BR" sz="3200" dirty="0" smtClean="0"/>
              <a:t>—Opas, durante os movimentos sociais deslocou seus interesses </a:t>
            </a:r>
            <a:r>
              <a:rPr lang="pt-BR" sz="3200" dirty="0"/>
              <a:t>para os movimentos populares que </a:t>
            </a:r>
            <a:r>
              <a:rPr lang="pt-BR" sz="3200" dirty="0" smtClean="0"/>
              <a:t>ocorriam na </a:t>
            </a:r>
            <a:r>
              <a:rPr lang="pt-BR" sz="3200" dirty="0"/>
              <a:t>Argentina, </a:t>
            </a:r>
            <a:r>
              <a:rPr lang="pt-BR" sz="3200" dirty="0" smtClean="0"/>
              <a:t>peronista.</a:t>
            </a:r>
          </a:p>
          <a:p>
            <a:r>
              <a:rPr lang="pt-BR" sz="3200" dirty="0" smtClean="0"/>
              <a:t>Exilado na DM Argentina, faz </a:t>
            </a:r>
            <a:r>
              <a:rPr lang="pt-BR" sz="3200" dirty="0"/>
              <a:t>reflexão </a:t>
            </a:r>
            <a:r>
              <a:rPr lang="pt-BR" sz="3200" dirty="0" smtClean="0"/>
              <a:t>sobre o PS.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E...Carlos </a:t>
            </a:r>
            <a:r>
              <a:rPr lang="pt-BR" b="1" dirty="0"/>
              <a:t>Matus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2389584"/>
            <a:ext cx="8153400" cy="4495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1970 </a:t>
            </a:r>
            <a:r>
              <a:rPr lang="pt-BR" sz="2400" dirty="0"/>
              <a:t>foi preso político </a:t>
            </a:r>
            <a:endParaRPr lang="pt-BR" sz="2400" dirty="0" smtClean="0"/>
          </a:p>
          <a:p>
            <a:r>
              <a:rPr lang="pt-BR" sz="2400" dirty="0" smtClean="0"/>
              <a:t>Concebeu </a:t>
            </a:r>
            <a:r>
              <a:rPr lang="pt-BR" sz="2400" dirty="0"/>
              <a:t>as primeiras </a:t>
            </a:r>
            <a:r>
              <a:rPr lang="pt-BR" sz="2400" dirty="0" err="1"/>
              <a:t>idéias</a:t>
            </a:r>
            <a:r>
              <a:rPr lang="pt-BR" sz="2400" dirty="0"/>
              <a:t> acerca do </a:t>
            </a:r>
            <a:r>
              <a:rPr lang="pt-BR" sz="2400" dirty="0">
                <a:hlinkClick r:id="rId2" tooltip="Planejamento Estratégico Situacional"/>
              </a:rPr>
              <a:t>Planejamento Estratégico Situacional</a:t>
            </a:r>
            <a:r>
              <a:rPr lang="pt-BR" sz="2400" dirty="0"/>
              <a:t> (PES). </a:t>
            </a:r>
            <a:endParaRPr lang="pt-BR" sz="2400" dirty="0" smtClean="0"/>
          </a:p>
          <a:p>
            <a:r>
              <a:rPr lang="pt-BR" sz="2400" dirty="0" smtClean="0"/>
              <a:t>Foi </a:t>
            </a:r>
            <a:r>
              <a:rPr lang="pt-BR" sz="2400" dirty="0"/>
              <a:t>libertado em 1975 e partiu pra o exílio na </a:t>
            </a:r>
            <a:r>
              <a:rPr lang="pt-BR" sz="2400" dirty="0" smtClean="0">
                <a:hlinkClick r:id="rId3" tooltip="Venezuela"/>
              </a:rPr>
              <a:t>Venezuela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Em </a:t>
            </a:r>
            <a:r>
              <a:rPr lang="pt-BR" sz="2400" dirty="0"/>
              <a:t>1980, publicou a obra “</a:t>
            </a:r>
            <a:r>
              <a:rPr lang="pt-BR" sz="2400" dirty="0" err="1"/>
              <a:t>Planificación</a:t>
            </a:r>
            <a:r>
              <a:rPr lang="pt-BR" sz="2400" dirty="0"/>
              <a:t> de </a:t>
            </a:r>
            <a:r>
              <a:rPr lang="pt-BR" sz="2400" dirty="0" err="1"/>
              <a:t>Situaciones</a:t>
            </a:r>
            <a:r>
              <a:rPr lang="pt-BR" sz="2400" dirty="0"/>
              <a:t>”, elaborada em grande parte na época em que esteve no cárcere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821" y="332656"/>
            <a:ext cx="30533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85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44216"/>
            <a:ext cx="8153400" cy="413305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No CENDES, na Venezuela, torna-se diretor do </a:t>
            </a:r>
            <a:r>
              <a:rPr lang="pt-BR" dirty="0"/>
              <a:t>Instituto Latino-Americano de </a:t>
            </a:r>
            <a:r>
              <a:rPr lang="pt-BR" dirty="0" smtClean="0"/>
              <a:t>Planificação Econômica </a:t>
            </a:r>
            <a:r>
              <a:rPr lang="pt-BR" dirty="0"/>
              <a:t>e Social </a:t>
            </a:r>
            <a:r>
              <a:rPr lang="pt-BR" i="1" dirty="0"/>
              <a:t>— </a:t>
            </a:r>
            <a:r>
              <a:rPr lang="pt-BR" dirty="0" err="1"/>
              <a:t>Ilpes</a:t>
            </a:r>
            <a:r>
              <a:rPr lang="pt-BR" dirty="0"/>
              <a:t> — </a:t>
            </a:r>
            <a:r>
              <a:rPr lang="pt-BR" dirty="0" smtClean="0"/>
              <a:t>onde partilha dos questionamentos sobre o  método </a:t>
            </a:r>
            <a:r>
              <a:rPr lang="pt-BR" dirty="0" err="1" smtClean="0"/>
              <a:t>Cendes</a:t>
            </a:r>
            <a:r>
              <a:rPr lang="pt-BR" dirty="0" smtClean="0"/>
              <a:t>-OPAS (1968</a:t>
            </a:r>
            <a:r>
              <a:rPr lang="pt-BR" dirty="0"/>
              <a:t>, </a:t>
            </a:r>
            <a:r>
              <a:rPr lang="pt-BR" i="1" dirty="0" err="1"/>
              <a:t>Estrategia</a:t>
            </a:r>
            <a:r>
              <a:rPr lang="pt-BR" i="1" dirty="0"/>
              <a:t> y </a:t>
            </a:r>
            <a:r>
              <a:rPr lang="pt-BR" i="1" dirty="0" err="1" smtClean="0"/>
              <a:t>Plan</a:t>
            </a:r>
            <a:r>
              <a:rPr lang="pt-BR" i="1" dirty="0" smtClean="0"/>
              <a:t>)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Publica em 72.</a:t>
            </a:r>
          </a:p>
          <a:p>
            <a:endParaRPr lang="pt-BR" b="1" dirty="0" smtClean="0"/>
          </a:p>
          <a:p>
            <a:r>
              <a:rPr lang="pt-BR" b="1" dirty="0" smtClean="0"/>
              <a:t>O PE deve trabalhar com estratégias de </a:t>
            </a:r>
            <a:r>
              <a:rPr lang="pt-BR" b="1" dirty="0"/>
              <a:t>desenvolvimento que apresentem a coerência </a:t>
            </a:r>
            <a:r>
              <a:rPr lang="pt-BR" b="1" dirty="0" smtClean="0"/>
              <a:t>necessária entre </a:t>
            </a:r>
            <a:r>
              <a:rPr lang="pt-BR" b="1" dirty="0"/>
              <a:t>eficácia econômica e eficácia política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10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ALTADIR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</a:t>
            </a:r>
            <a:r>
              <a:rPr lang="pt-BR" dirty="0"/>
              <a:t>1988, </a:t>
            </a:r>
            <a:r>
              <a:rPr lang="pt-BR" dirty="0" smtClean="0"/>
              <a:t>CM </a:t>
            </a:r>
            <a:r>
              <a:rPr lang="pt-BR" dirty="0"/>
              <a:t>criou, em </a:t>
            </a:r>
            <a:r>
              <a:rPr lang="pt-BR" dirty="0">
                <a:hlinkClick r:id="rId2" tooltip="Caracas"/>
              </a:rPr>
              <a:t>Caracas</a:t>
            </a:r>
            <a:r>
              <a:rPr lang="pt-BR" dirty="0"/>
              <a:t>, Venezuela, a Fundação ALTADIR, organismo que </a:t>
            </a:r>
            <a:r>
              <a:rPr lang="pt-BR" dirty="0" smtClean="0"/>
              <a:t>visava </a:t>
            </a:r>
            <a:r>
              <a:rPr lang="pt-BR" dirty="0"/>
              <a:t>o “desenvolvimento do </a:t>
            </a:r>
            <a:r>
              <a:rPr lang="pt-BR" dirty="0" smtClean="0"/>
              <a:t>PE e </a:t>
            </a:r>
            <a:r>
              <a:rPr lang="pt-BR" dirty="0"/>
              <a:t>das técnicas de alta direção”.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partir de então, passa a assessorar equipes de governo e planejamento, difundindo as propostas do PES em vários países, entre os quais </a:t>
            </a:r>
            <a:r>
              <a:rPr lang="pt-BR" dirty="0">
                <a:hlinkClick r:id="rId3" tooltip="Colômbia"/>
              </a:rPr>
              <a:t>Colômbia</a:t>
            </a:r>
            <a:r>
              <a:rPr lang="pt-BR" dirty="0"/>
              <a:t>, </a:t>
            </a:r>
            <a:r>
              <a:rPr lang="pt-BR" dirty="0">
                <a:hlinkClick r:id="rId4" tooltip="Equador"/>
              </a:rPr>
              <a:t>Equador</a:t>
            </a:r>
            <a:r>
              <a:rPr lang="pt-BR" dirty="0"/>
              <a:t>, </a:t>
            </a:r>
            <a:r>
              <a:rPr lang="pt-BR" dirty="0">
                <a:hlinkClick r:id="rId5" tooltip="Brasil"/>
              </a:rPr>
              <a:t>Brasil</a:t>
            </a:r>
            <a:r>
              <a:rPr lang="pt-BR" dirty="0"/>
              <a:t> e Venezuela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1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Mário Testa &amp; Carlos Matus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427984" y="2104256"/>
            <a:ext cx="4066856" cy="3845024"/>
          </a:xfrm>
        </p:spPr>
        <p:txBody>
          <a:bodyPr/>
          <a:lstStyle/>
          <a:p>
            <a:r>
              <a:rPr lang="pt-BR" dirty="0"/>
              <a:t>A temática de Testa e </a:t>
            </a:r>
            <a:r>
              <a:rPr lang="pt-BR" dirty="0" smtClean="0"/>
              <a:t>Matus é </a:t>
            </a:r>
            <a:r>
              <a:rPr lang="pt-BR" dirty="0"/>
              <a:t>a mesma. Motivados pelo fracasso dos </a:t>
            </a:r>
            <a:r>
              <a:rPr lang="pt-BR" dirty="0" smtClean="0"/>
              <a:t>movimentos populares</a:t>
            </a:r>
            <a:r>
              <a:rPr lang="pt-BR" dirty="0"/>
              <a:t>, ambos discutem a questão do poder.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2" t="14872" r="17550"/>
          <a:stretch/>
        </p:blipFill>
        <p:spPr bwMode="auto">
          <a:xfrm>
            <a:off x="683568" y="1916832"/>
            <a:ext cx="3302000" cy="43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90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 estratégia, para Matus, é uma análise e </a:t>
            </a:r>
            <a:r>
              <a:rPr lang="pt-BR" sz="4000" dirty="0" smtClean="0"/>
              <a:t>um propósito </a:t>
            </a:r>
            <a:r>
              <a:rPr lang="pt-BR" sz="4000" dirty="0"/>
              <a:t>para o futuro, onde se integram o </a:t>
            </a:r>
            <a:r>
              <a:rPr lang="pt-BR" sz="4000" dirty="0" smtClean="0"/>
              <a:t>econômico e </a:t>
            </a:r>
            <a:r>
              <a:rPr lang="pt-BR" sz="4000" dirty="0"/>
              <a:t>o político social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724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redemocratização da 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Neste </a:t>
            </a:r>
            <a:r>
              <a:rPr lang="pt-BR" dirty="0"/>
              <a:t>período, a cooperação de Matus </a:t>
            </a:r>
            <a:r>
              <a:rPr lang="pt-BR" dirty="0" smtClean="0"/>
              <a:t>e Testa passou </a:t>
            </a:r>
            <a:r>
              <a:rPr lang="pt-BR" dirty="0"/>
              <a:t>a ser solicitada por diversos órgãos, dentre os quais se destacam: a </a:t>
            </a:r>
            <a:r>
              <a:rPr lang="pt-BR" dirty="0">
                <a:hlinkClick r:id="rId2" tooltip="FIOCRUZ"/>
              </a:rPr>
              <a:t>FIOCRUZ</a:t>
            </a:r>
            <a:r>
              <a:rPr lang="pt-BR" dirty="0"/>
              <a:t>, a </a:t>
            </a:r>
            <a:r>
              <a:rPr lang="pt-BR" dirty="0">
                <a:hlinkClick r:id="rId3" tooltip="CUT"/>
              </a:rPr>
              <a:t>CUT</a:t>
            </a:r>
            <a:r>
              <a:rPr lang="pt-BR" dirty="0"/>
              <a:t>, o </a:t>
            </a:r>
            <a:r>
              <a:rPr lang="pt-BR" dirty="0">
                <a:hlinkClick r:id="rId4" tooltip="DIEESE"/>
              </a:rPr>
              <a:t>DIEESE</a:t>
            </a:r>
            <a:r>
              <a:rPr lang="pt-BR" dirty="0"/>
              <a:t>, o </a:t>
            </a:r>
            <a:r>
              <a:rPr lang="pt-BR" dirty="0">
                <a:hlinkClick r:id="rId5" tooltip="INAP (página não existe)"/>
              </a:rPr>
              <a:t>INAP</a:t>
            </a:r>
            <a:r>
              <a:rPr lang="pt-BR" dirty="0"/>
              <a:t>, além das prefeituras conquistadas pelo </a:t>
            </a:r>
            <a:r>
              <a:rPr lang="pt-BR" dirty="0">
                <a:hlinkClick r:id="rId6" tooltip="Partido dos Trabalhadores"/>
              </a:rPr>
              <a:t>Partido dos Trabalhadores</a:t>
            </a:r>
            <a:r>
              <a:rPr lang="pt-BR" dirty="0"/>
              <a:t> (</a:t>
            </a:r>
            <a:r>
              <a:rPr lang="pt-BR" dirty="0">
                <a:hlinkClick r:id="rId7" tooltip="Campinas"/>
              </a:rPr>
              <a:t>Campinas</a:t>
            </a:r>
            <a:r>
              <a:rPr lang="pt-BR" dirty="0"/>
              <a:t>, </a:t>
            </a:r>
            <a:r>
              <a:rPr lang="pt-BR" dirty="0">
                <a:hlinkClick r:id="rId8" tooltip="Porto Alegre"/>
              </a:rPr>
              <a:t>Porto Alegre</a:t>
            </a:r>
            <a:r>
              <a:rPr lang="pt-BR" dirty="0"/>
              <a:t>, </a:t>
            </a:r>
            <a:r>
              <a:rPr lang="pt-BR" dirty="0">
                <a:hlinkClick r:id="rId9" tooltip="Piracicaba"/>
              </a:rPr>
              <a:t>Piracicaba</a:t>
            </a:r>
            <a:r>
              <a:rPr lang="pt-BR" dirty="0"/>
              <a:t>, </a:t>
            </a:r>
            <a:r>
              <a:rPr lang="pt-BR" dirty="0">
                <a:hlinkClick r:id="rId10" tooltip="Vitória (Espírito Santo)"/>
              </a:rPr>
              <a:t>Vitória</a:t>
            </a:r>
            <a:r>
              <a:rPr lang="pt-BR" dirty="0"/>
              <a:t>, </a:t>
            </a:r>
            <a:r>
              <a:rPr lang="pt-BR" dirty="0">
                <a:hlinkClick r:id="rId11" tooltip="Macapá"/>
              </a:rPr>
              <a:t>Macapá</a:t>
            </a:r>
            <a:r>
              <a:rPr lang="pt-BR" dirty="0"/>
              <a:t>), entre outras instituições que buscavam alternativas que propiciassem a ampliação da capacidade de gestão.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79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Na sociedade moderna... </a:t>
            </a:r>
            <a:r>
              <a:rPr lang="pt-BR" dirty="0" err="1" smtClean="0"/>
              <a:t>Pré-captalista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previsão é resultado de cálculo e pressupõe um outro futuro possível.</a:t>
            </a:r>
          </a:p>
          <a:p>
            <a:r>
              <a:rPr lang="pt-BR" dirty="0" smtClean="0"/>
              <a:t>O valor – a riqueza – é um produto do trabalho e o espírito de cálculo, objetivando maior produtividade e maiores ganhos, é exigência da própria economia capitalista. </a:t>
            </a:r>
          </a:p>
          <a:p>
            <a:r>
              <a:rPr lang="pt-BR" dirty="0" smtClean="0"/>
              <a:t>O futuro não está predestinado... Resulta da ação dos homens sobre a natureza...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34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" t="12334" r="1441" b="25333"/>
          <a:stretch/>
        </p:blipFill>
        <p:spPr bwMode="auto">
          <a:xfrm>
            <a:off x="800100" y="1993900"/>
            <a:ext cx="7759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32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563888" cy="33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2276872"/>
            <a:ext cx="2592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1ª Guerra Mundial</a:t>
            </a:r>
          </a:p>
          <a:p>
            <a:pPr algn="ctr"/>
            <a:r>
              <a:rPr lang="pt-BR" sz="2400" dirty="0" smtClean="0"/>
              <a:t>(1914-1918)</a:t>
            </a:r>
            <a:endParaRPr lang="pt-BR" sz="2400" dirty="0"/>
          </a:p>
        </p:txBody>
      </p:sp>
      <p:pic>
        <p:nvPicPr>
          <p:cNvPr id="6" name="Picture 2" descr="http://sharetv.org/images/guide/113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4212976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24"/>
          <a:stretch/>
        </p:blipFill>
        <p:spPr bwMode="auto">
          <a:xfrm>
            <a:off x="6198083" y="-31020"/>
            <a:ext cx="3372570" cy="325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572000" y="2276872"/>
            <a:ext cx="31683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Gripe Espanhola</a:t>
            </a:r>
          </a:p>
          <a:p>
            <a:pPr algn="ctr"/>
            <a:r>
              <a:rPr lang="pt-BR" sz="2400" dirty="0" smtClean="0"/>
              <a:t>(1918-1919)</a:t>
            </a:r>
            <a:endParaRPr lang="pt-BR" sz="2400" dirty="0"/>
          </a:p>
        </p:txBody>
      </p:sp>
      <p:pic>
        <p:nvPicPr>
          <p:cNvPr id="1029" name="Picture 5" descr="http://3.bp.blogspot.com/-7djqSowPFyY/UJpZ0ujbTgI/AAAAAAAAAlQ/zAps8pug-po/s1600/revolucao-russ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3284984"/>
            <a:ext cx="50042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339752" y="3429000"/>
            <a:ext cx="2592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Revolução Russa</a:t>
            </a:r>
          </a:p>
          <a:p>
            <a:pPr algn="ctr"/>
            <a:r>
              <a:rPr lang="pt-BR" sz="2400" dirty="0" smtClean="0"/>
              <a:t>(1917)</a:t>
            </a:r>
            <a:endParaRPr lang="pt-BR" sz="2400" dirty="0"/>
          </a:p>
        </p:txBody>
      </p:sp>
      <p:pic>
        <p:nvPicPr>
          <p:cNvPr id="1031" name="Picture 7" descr="http://www.infoescola.com/wp-content/uploads/2010/07/ur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1453"/>
            <a:ext cx="3188241" cy="31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940152" y="5805264"/>
            <a:ext cx="2592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Criação da URSS</a:t>
            </a:r>
          </a:p>
          <a:p>
            <a:pPr algn="ctr"/>
            <a:r>
              <a:rPr lang="pt-BR" sz="2400" dirty="0" smtClean="0"/>
              <a:t>(1917)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531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430040" cy="68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4725144"/>
            <a:ext cx="669674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Com a industrialização os processos de trabalho </a:t>
            </a:r>
            <a:r>
              <a:rPr lang="pt-BR" sz="2800" dirty="0" err="1" smtClean="0"/>
              <a:t>complexízam-se</a:t>
            </a:r>
            <a:r>
              <a:rPr lang="pt-BR" sz="2800" dirty="0" smtClean="0"/>
              <a:t>, fragmentam-se, especializam-se e sua organização racional se impõem... 1820- 1913(Ford)</a:t>
            </a:r>
            <a:endParaRPr lang="pt-BR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45558663"/>
              </p:ext>
            </p:extLst>
          </p:nvPr>
        </p:nvGraphicFramePr>
        <p:xfrm>
          <a:off x="323528" y="404664"/>
          <a:ext cx="2831976" cy="161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966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Capitalismo... Planejamento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15413359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61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" y="1"/>
            <a:ext cx="5420013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48064" y="2309971"/>
            <a:ext cx="25922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Crise de 1929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658" y="3429000"/>
            <a:ext cx="5177483" cy="34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3428999"/>
            <a:ext cx="4536504" cy="344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75856" y="5478323"/>
            <a:ext cx="2592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2ª GM – </a:t>
            </a:r>
          </a:p>
          <a:p>
            <a:pPr algn="ctr"/>
            <a:r>
              <a:rPr lang="pt-BR" sz="2400" dirty="0" smtClean="0"/>
              <a:t>1939 - 1945</a:t>
            </a:r>
          </a:p>
        </p:txBody>
      </p:sp>
    </p:spTree>
    <p:extLst>
      <p:ext uri="{BB962C8B-B14F-4D97-AF65-F5344CB8AC3E}">
        <p14:creationId xmlns:p14="http://schemas.microsoft.com/office/powerpoint/2010/main" xmlns="" val="22554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América Latina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412776"/>
            <a:ext cx="3886200" cy="4572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México</a:t>
            </a:r>
          </a:p>
          <a:p>
            <a:r>
              <a:rPr lang="pt-BR" sz="4000" dirty="0" smtClean="0"/>
              <a:t>Argentina </a:t>
            </a:r>
          </a:p>
          <a:p>
            <a:r>
              <a:rPr lang="pt-BR" sz="4000" dirty="0" smtClean="0"/>
              <a:t>Brasil</a:t>
            </a:r>
          </a:p>
          <a:p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Iniciam industrialização tardia.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251520" y="3573016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1ª Guerra Mundial = escassez </a:t>
            </a:r>
            <a:r>
              <a:rPr lang="pt-BR" sz="2800" dirty="0"/>
              <a:t>de produtos </a:t>
            </a:r>
            <a:r>
              <a:rPr lang="pt-BR" sz="2800" dirty="0" smtClean="0"/>
              <a:t>industrializados.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Crise </a:t>
            </a:r>
            <a:r>
              <a:rPr lang="pt-BR" sz="2800" dirty="0"/>
              <a:t>de </a:t>
            </a:r>
            <a:r>
              <a:rPr lang="pt-BR" sz="2800" dirty="0" smtClean="0"/>
              <a:t>1929 = </a:t>
            </a:r>
            <a:r>
              <a:rPr lang="pt-BR" sz="2800" dirty="0"/>
              <a:t>queda da economia </a:t>
            </a:r>
            <a:r>
              <a:rPr lang="pt-BR" sz="2800" dirty="0" smtClean="0"/>
              <a:t>norte-americana </a:t>
            </a:r>
            <a:r>
              <a:rPr lang="pt-BR" sz="2800" dirty="0"/>
              <a:t>=</a:t>
            </a:r>
            <a:r>
              <a:rPr lang="pt-BR" sz="2800" dirty="0" smtClean="0"/>
              <a:t> Países latinos sem $ da venda </a:t>
            </a:r>
            <a:r>
              <a:rPr lang="pt-BR" sz="2800" dirty="0"/>
              <a:t>de produtos agrícolas e </a:t>
            </a:r>
            <a:r>
              <a:rPr lang="pt-BR" sz="2800" dirty="0" smtClean="0"/>
              <a:t>matérias-primas</a:t>
            </a:r>
            <a:r>
              <a:rPr lang="pt-BR" sz="2800" dirty="0"/>
              <a:t> </a:t>
            </a:r>
            <a:r>
              <a:rPr lang="pt-BR" sz="2800" dirty="0" smtClean="0"/>
              <a:t>= obrigados </a:t>
            </a:r>
            <a:r>
              <a:rPr lang="pt-BR" sz="2800" dirty="0"/>
              <a:t>a fabricar seus produtos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Ditaduras Populistas – USA Política da Boa </a:t>
            </a:r>
            <a:r>
              <a:rPr lang="pt-BR" sz="2800" dirty="0" err="1" smtClean="0"/>
              <a:t>Vizinhaça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226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12">
      <a:dk1>
        <a:sysClr val="windowText" lastClr="000000"/>
      </a:dk1>
      <a:lt1>
        <a:sysClr val="window" lastClr="FFFFFF"/>
      </a:lt1>
      <a:dk2>
        <a:srgbClr val="3B435B"/>
      </a:dk2>
      <a:lt2>
        <a:srgbClr val="FFF39D"/>
      </a:lt2>
      <a:accent1>
        <a:srgbClr val="006000"/>
      </a:accent1>
      <a:accent2>
        <a:srgbClr val="001848"/>
      </a:accent2>
      <a:accent3>
        <a:srgbClr val="FF0000"/>
      </a:accent3>
      <a:accent4>
        <a:srgbClr val="001848"/>
      </a:accent4>
      <a:accent5>
        <a:srgbClr val="AEBAD5"/>
      </a:accent5>
      <a:accent6>
        <a:srgbClr val="777C84"/>
      </a:accent6>
      <a:hlink>
        <a:srgbClr val="FF3300"/>
      </a:hlink>
      <a:folHlink>
        <a:srgbClr val="3B435B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761</TotalTime>
  <Words>1634</Words>
  <Application>Microsoft Office PowerPoint</Application>
  <PresentationFormat>Apresentação na tela (4:3)</PresentationFormat>
  <Paragraphs>149</Paragraphs>
  <Slides>40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Mediano</vt:lpstr>
      <vt:lpstr>Origens do planejamento em saúde</vt:lpstr>
      <vt:lpstr>Era Pré-Captalista</vt:lpstr>
      <vt:lpstr>Um homem digno é um homem sempre ocupado... Conserva-se o que é... O futuro a Deus pertence...</vt:lpstr>
      <vt:lpstr>Na sociedade moderna... Pré-captalista...</vt:lpstr>
      <vt:lpstr>Slide 5</vt:lpstr>
      <vt:lpstr>Slide 6</vt:lpstr>
      <vt:lpstr>Capitalismo... Planejamento</vt:lpstr>
      <vt:lpstr>Slide 8</vt:lpstr>
      <vt:lpstr>América Latina</vt:lpstr>
      <vt:lpstr>América Latina</vt:lpstr>
      <vt:lpstr>Origem do Planejamento na AL</vt:lpstr>
      <vt:lpstr>Revolução Cubana</vt:lpstr>
      <vt:lpstr>GF na América do Sul</vt:lpstr>
      <vt:lpstr>Slide 14</vt:lpstr>
      <vt:lpstr>Golpes de Estado ocorridos na América do Sul neste período: </vt:lpstr>
      <vt:lpstr>Slide 16</vt:lpstr>
      <vt:lpstr>Planejamento Saúde</vt:lpstr>
      <vt:lpstr>Slide 18</vt:lpstr>
      <vt:lpstr>Slide 19</vt:lpstr>
      <vt:lpstr>Método Cendes-OPAS</vt:lpstr>
      <vt:lpstr>Slide 21</vt:lpstr>
      <vt:lpstr>E as condições de saúde na AL?</vt:lpstr>
      <vt:lpstr>E com as modificações? Deu certo?</vt:lpstr>
      <vt:lpstr>Slide 24</vt:lpstr>
      <vt:lpstr>Slide 25</vt:lpstr>
      <vt:lpstr>Percebe-se que:</vt:lpstr>
      <vt:lpstr>Slide 27</vt:lpstr>
      <vt:lpstr>Slide 28</vt:lpstr>
      <vt:lpstr>Carlos Matus </vt:lpstr>
      <vt:lpstr>NA SAÚDE</vt:lpstr>
      <vt:lpstr>Slide 31</vt:lpstr>
      <vt:lpstr>Slide 32</vt:lpstr>
      <vt:lpstr>Entre eles... Mário Testa</vt:lpstr>
      <vt:lpstr>E...Carlos Matus </vt:lpstr>
      <vt:lpstr>Slide 35</vt:lpstr>
      <vt:lpstr>ALTADIR</vt:lpstr>
      <vt:lpstr>Mário Testa &amp; Carlos Matus</vt:lpstr>
      <vt:lpstr>Slide 38</vt:lpstr>
      <vt:lpstr>Na redemocratização da AL...</vt:lpstr>
      <vt:lpstr>Slide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Origens do planejamento em saúde</dc:title>
  <dc:creator>Aline</dc:creator>
  <cp:lastModifiedBy>Windows</cp:lastModifiedBy>
  <cp:revision>47</cp:revision>
  <dcterms:created xsi:type="dcterms:W3CDTF">2014-03-13T18:09:52Z</dcterms:created>
  <dcterms:modified xsi:type="dcterms:W3CDTF">2015-01-08T12:27:27Z</dcterms:modified>
</cp:coreProperties>
</file>